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8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5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36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530" r:id="rId2"/>
    <p:sldId id="1467" r:id="rId3"/>
    <p:sldId id="298" r:id="rId4"/>
    <p:sldId id="1332" r:id="rId5"/>
    <p:sldId id="1324" r:id="rId6"/>
    <p:sldId id="1431" r:id="rId7"/>
    <p:sldId id="1293" r:id="rId8"/>
    <p:sldId id="1294" r:id="rId9"/>
    <p:sldId id="1281" r:id="rId10"/>
    <p:sldId id="1458" r:id="rId11"/>
    <p:sldId id="1337" r:id="rId12"/>
    <p:sldId id="1459" r:id="rId13"/>
    <p:sldId id="1295" r:id="rId14"/>
    <p:sldId id="1275" r:id="rId15"/>
    <p:sldId id="1450" r:id="rId16"/>
    <p:sldId id="1279" r:id="rId17"/>
    <p:sldId id="1333" r:id="rId18"/>
    <p:sldId id="1283" r:id="rId19"/>
    <p:sldId id="1432" r:id="rId20"/>
    <p:sldId id="1433" r:id="rId21"/>
    <p:sldId id="1438" r:id="rId22"/>
    <p:sldId id="1440" r:id="rId23"/>
    <p:sldId id="1442" r:id="rId24"/>
    <p:sldId id="1443" r:id="rId25"/>
    <p:sldId id="1456" r:id="rId26"/>
    <p:sldId id="1444" r:id="rId27"/>
    <p:sldId id="1434" r:id="rId28"/>
    <p:sldId id="1449" r:id="rId29"/>
    <p:sldId id="1448" r:id="rId30"/>
    <p:sldId id="1277" r:id="rId31"/>
    <p:sldId id="1457" r:id="rId32"/>
    <p:sldId id="1451" r:id="rId33"/>
    <p:sldId id="1452" r:id="rId34"/>
    <p:sldId id="1453" r:id="rId35"/>
    <p:sldId id="1468" r:id="rId36"/>
    <p:sldId id="1454" r:id="rId37"/>
    <p:sldId id="1455" r:id="rId38"/>
    <p:sldId id="1233" r:id="rId39"/>
    <p:sldId id="1220" r:id="rId40"/>
    <p:sldId id="1297" r:id="rId41"/>
    <p:sldId id="1235" r:id="rId42"/>
    <p:sldId id="1302" r:id="rId43"/>
    <p:sldId id="1239" r:id="rId44"/>
    <p:sldId id="1460" r:id="rId45"/>
    <p:sldId id="1094" r:id="rId46"/>
    <p:sldId id="1240" r:id="rId47"/>
    <p:sldId id="1241" r:id="rId48"/>
    <p:sldId id="1243" r:id="rId49"/>
    <p:sldId id="1244" r:id="rId50"/>
    <p:sldId id="1245" r:id="rId51"/>
    <p:sldId id="1309" r:id="rId52"/>
    <p:sldId id="1461" r:id="rId53"/>
    <p:sldId id="1465" r:id="rId54"/>
    <p:sldId id="1466" r:id="rId55"/>
    <p:sldId id="1462" r:id="rId56"/>
    <p:sldId id="1463" r:id="rId57"/>
    <p:sldId id="1464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20" autoAdjust="0"/>
    <p:restoredTop sz="94694"/>
  </p:normalViewPr>
  <p:slideViewPr>
    <p:cSldViewPr snapToGrid="0" snapToObjects="1">
      <p:cViewPr>
        <p:scale>
          <a:sx n="96" d="100"/>
          <a:sy n="96" d="100"/>
        </p:scale>
        <p:origin x="144" y="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0T17:34:29.3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170 1 24575,'0'19'0,"0"1"0,0-2 0,-4-1 0,-1 5 0,-4-1 0,-3 5 0,2-3 0,-2 1 0,4-8 0,-1 1 0,1-4 0,4 2 0,-3-6 0,6 2 0,-2-3 0,-1 4 0,3-4 0,-6 4 0,6-5 0,-6 5 0,2-4 0,1 4 0,0-5 0,1 1 0,2 0 0,-2-1 0,3 0 0,-3 0 0,2 1 0,-2-1 0,0 0 0,-2 1 0,1-1 0,1 1 0,-1-4 0,3 3 0,-2-3 0,0 0 0,-2-1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20:19:39.933"/>
    </inkml:context>
    <inkml:brush xml:id="br0">
      <inkml:brushProperty name="width" value="0.1" units="cm"/>
      <inkml:brushProperty name="height" value="0.1" units="cm"/>
      <inkml:brushProperty name="color" value="#CDACFF"/>
    </inkml:brush>
  </inkml:definitions>
  <inkml:trace contextRef="#ctx0" brushRef="#br0">0 233 24575,'12'0'0,"-1"0"0,-4 4 0,1 0 0,0 4 0,-1-1 0,1-3 0,0 3 0,0-2 0,-1-1 0,-2 3 0,1-3 0,-1 4 0,-1-1 0,3 1 0,-6 0 0,5-1 0,-5 1 0,6-4 0,-6 3 0,6-6 0,-6 6 0,2-3 0,0 0 0,1-1 0,4-3 0,-4 4 0,2-4 0,-5 7 0,6-6 0,-6-1 0,2-9 0,-3 1 0,0-4 0,0 0 0,0 3 0,0-3 0,0 0 0,0 3 0,0-7 0,0 8 0,0-8 0,0 7 0,0-2 0,0 4 0,0-1 0,0 0 0,0 1 0,0-1 0,0 0 0,0 1 0,0-1 0,0 0 0,3 0 0,-2 1 0,2-1 0,1 0 0,-3 0 0,2 0 0,1 1 0,-4-1 0,4 0 0,-4 0 0,3 1 0,-2-1 0,2 0 0,-3 0 0,0 1 0,0-1 0,0 0 0,0 0 0,0 0 0,0 1 0,-3 3 0,-1 0 0,-3 4 0,-1 0 0,1 0 0,0 0 0,3 4 0,-6-3 0,5 2 0,-5-3 0,6 0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20:19:47.315"/>
    </inkml:context>
    <inkml:brush xml:id="br0">
      <inkml:brushProperty name="width" value="0.1" units="cm"/>
      <inkml:brushProperty name="height" value="0.1" units="cm"/>
      <inkml:brushProperty name="color" value="#CAE9FF"/>
    </inkml:brush>
  </inkml:definitions>
  <inkml:trace contextRef="#ctx0" brushRef="#br0">106 91 24575,'0'25'0,"0"-1"0,0-8 0,0-3 0,0-2 0,0-4 0,0 1 0,0 0 0,0-1 0,0 1 0,0 0 0,0-1 0,0 1 0,0 0 0,0-1 0,0 0 0,0 1 0,0-1 0,0 0 0,0 1 0,0 0 0,0-1 0,0 1 0,0-1 0,0 1 0,0 0 0,0-1 0,0 1 0,0 0 0,0-1 0,0 5 0,0-3 0,0 3 0,0-5 0,0 1 0,-3-4 0,-1-1 0,-3-3 0,0 0 0,0 0 0,0-3 0,-1-1 0,1 0 0,-1-3 0,3 2 0,-2-2 0,3-1 0,-4 0 0,0-4 0,4 3 0,0-3 0,1 4 0,2 1 0,-3-1 0,4 0 0,0 0 0,0 0 0,0 1 0,0-1 0,0 0 0,0 0 0,0 0 0,0 1 0,0-1 0,0 0 0,3 1 0,-2-1 0,6 1 0,-7-1 0,4 0 0,-4 1 0,3-1 0,-2 0 0,6-4 0,-6 3 0,6-3 0,-6 4 0,6 1 0,-6-1 0,2 0 0,1 0 0,-4 1 0,7 2 0,-6-1 0,5 2 0,-5-8 0,5 7 0,-1-10 0,3 9 0,-4-6 0,3 5 0,-3-1 0,0 1 0,3 2 0,-6 2 0,2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17:23:56.7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24575,'0'53'0,"0"-1"0,0 29 0,0-46 0,0-20 0,0 1 0,0-7 0,3 2 0,-2 1 0,2 0 0,1 0 0,-4-1 0,4-4 0,-4 4 0,0-3 0,9 0 0,0-5 0,6-10 0,-4-3 0,-3-6 0,1-6 0,0-1 0,0-4 0,0-6 0,0 4 0,-3-4 0,-2 11 0,-4-4 0,0 8 0,0-4 0,0 9 0,0 2 0,0 3 0,0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17:23:59.7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 1 24575,'0'23'0,"0"-3"0,0-13 0,0 1 0,0 3 0,0-3 0,0 4 0,0 0 0,0-4 0,0 8 0,0-8 0,0 4 0,0-1 0,0-2 0,0 2 0,0 1 0,0-3 0,0 2 0,0-3 0,-3 3 0,2-2 0,-3 2 0,4-3 0,0 7 0,0-6 0,-3 6 0,2-7 0,-3-1 0,4 4 0,0-3 0,0 2 0,0 1 0,0-3 0,0 2 0,0 1 0,0-39 0,0 18 0,0-36 0,0 28 0,0-9 0,0 5 0,0-1 0,0 1 0,0 1 0,0 3 0,4-4 0,-3 10 0,6 0 0,-6 4 0,2 1 0,-3-4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17:24:04.0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1 24575,'0'33'0,"0"-8"0,0-9 0,0-8 0,0 8 0,0-4 0,0 4 0,0-3 0,0-2 0,0-4 0,0 4 0,0-3 0,0 2 0,0 5 0,0-6 0,0 10 0,0-6 0,0 3 0,0 1 0,0 0 0,0-1 0,0-3 0,0-2 0,0 1 0,0-3 0,0 6 0,0-6 0,0 6 0,0-2 0,0 4 0,0-1 0,0 1 0,0-5 0,0 4 0,0-3 0,0-1 0,0 4 0,0-8 0,0 8 0,0-7 0,0 2 0,0-3 0,0 2 0,0-1 0,0 1 0,-7-3 0,5 0 0,-5 4 0,7-3 0,0 3 0,-3 0 0,2-3 0,-2 3 0,3 0 0,-4-3 0,3 3 0,-5-40 0,5 12 0,-2-26 0,3 21 0,0 5 0,0 0 0,0 1 0,0 3 0,0-3 0,0 8 0,0-8 0,0 7 0,0-2 0,0 3 0,0-3 0,0 3 0,0-3 0,-15 23 0,11-8 0,-15 13 0,15-14 0,-3-3 0,-3 7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2T00:51:53.0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4T18:32:56.1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45 24575,'78'-1'0,"-1"-1"0,-8 2 0,-16-1 0,-35-2 0,-10 0 0,-2 2 0,5-2 0,1-1 0,3 3 0,4-2 0,-10 0 0,6 2 0,-8-3 0,1 4 0,3 0 0,-3 0 0,3 0 0,0 0 0,-3 0 0,-33 0 0,13 0 0,-30 0 0,21 0 0,3 0 0,-4 0 0,6 0 0,3 0 0,-3 0 0,8 0 0,-8 0 0,7 0 0,-3 0 0,5 0 0,-4 0 0,2 0 0,-2 0 0,-4 0 0,6 0 0,-10 0 0,10 0 0,-7 0 0,8 0 0,-4 0 0,4 0 0,-3 0 0,3 0 0,-2 0 0,-1 0 0,3-3 0,-3-1 0,4-1 0,-1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4T18:32:58.5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24575,'29'0'0,"-5"0"0,-13 0 0,-2 0 0,2 0 0,-3 0 0,3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4T18:33:02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0 24575,'0'32'0,"0"3"0,0-21 0,0 7 0,0-4 0,0 0 0,-3-5 0,2 4 0,-2-8 0,3 8 0,0-7 0,0 6 0,0-6 0,0 2 0,0-3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2:47.198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1225 499 24575,'-3'21'0,"-7"8"0,0-5 0,-10 21 0,0 14 0,-8-1 0,6 14 0,-3-18 0,8-1 0,0 1 0,-3 0 0,8-6 0,-8-2 0,9-7 0,1-9 0,2 2 0,3-15 0,0 5 0,1-10 0,4 4 0,-3-7 0,2 2 0,-3-3 0,4-1 0,0 0 0,11-27 0,-4 5 0,9-24 0,-6 11 0,-2 6 0,1-5 0,0 9 0,-1-3 0,0 8 0,0 1 0,-4 5 0,0-1 0,-8 28 0,-1-5 0,-3 25 0,-1-13 0,0 1 0,-1-1 0,1 0 0,4 1 0,-4 5 0,4-5 0,0 5 0,-4-5 0,4-1 0,0 0 0,-3-4 0,7 3 0,-6-8 0,6 3 0,-3-8 0,4 3 0,-3-8 0,2 4 0,-2-5 0,3 1 0,-4-1 0,3 1 0,-2-1 0,3 0 0,0 0 0,-3 0 0,2 1 0,-6 0 0,6-1 0,-2 5 0,-1 0 0,3 1 0,-7 2 0,8-2 0,-4 0 0,0 2 0,3-6 0,-3 2 0,1 1 0,2-4 0,-3 4 0,0 0 0,3-4 0,-3 4 0,4-5 0,-3 1 0,2-1 0,-2 5 0,-1-4 0,4 4 0,-4-5 0,4 1 0,-3-1 0,2 5 0,-2-4 0,3 4 0,0-4 0,-4-1 0,3 1 0,-2-1 0,3 1 0,0-1 0,0 1 0,0-1 0,-3 1 0,2-1 0,-3 1 0,4-1 0,-3 1 0,2-1 0,-2 1 0,3-2 0,-3 1 0,2 1 0,-2-1 0,-1 0 0,4 5 0,-7-4 0,6 8 0,-6-8 0,6 8 0,-2-7 0,3 2 0,-4 1 0,3-4 0,-2 4 0,3-5 0,-4 1 0,3-1 0,-2 1 0,3-1 0,0 1 0,-3-1 0,2 1 0,-3-1 0,1-3 0,2 3 0,-5-3 0,5 3 0,-5 0 0,2 0 0,0 0 0,-3-3 0,3 2 0,0-1 0,-3 2 0,6 0 0,-6-3 0,7 3 0,-7-6 0,3 2 0,-6-3 0,3 0 0,-3 0 0,6-3 0,-5 2 0,0-6 0,-11 2 0,2-7 0,-9 2 0,9-3 0,-3 5 0,4-1 0,0 1 0,5 0 0,0 0 0,5 3 0,2-1 0,2-1 0,3-1 0,-7-7 0,5 7 0,-5-8 0,3 7 0,0-6 0,-4 6 0,3-3 0,-2 0 0,6 4 0,-6-4 0,6 5 0,-6-1 0,7 0 0,-7 1 0,6-1 0,-6-4 0,6 4 0,-6-4 0,6 4 0,-3 1 0,1-1 0,2 1 0,-2-1 0,3 1 0,0 0 0,0-4 0,0-2 0,0 0 0,-8-2 0,6 2 0,-5 0 0,3-2 0,3 6 0,-2-7 0,3 7 0,-4-2 0,3 3 0,-2 1 0,3 0 0,0 0 0,0-1 0,0-3 0,0 2 0,0-7 0,0 8 0,0-8 0,0 7 0,0-3 0,0 5 0,0-1 0,0 1 0,0 0 0,0 0 0,0-5 0,0 0 0,0-5 0,0 0 0,0 0 0,0 1 0,0-1 0,0 0 0,0 4 0,0-2 0,-3 6 0,2-3 0,-3 5 0,4-1 0,0 1 0,0 0 0,0 0 0,-3 3 0,2-2 0,-2 2 0,3-4 0,-4-3 0,0-2 0,-5-4 0,5 1 0,-4-1 0,3-5 0,-4 4 0,1-3 0,-1 4 0,5 0 0,-4 5 0,4-4 0,0 7 0,-4-2 0,8-1 0,-4 3 0,1-2 0,2 3 0,-6 0 0,6 1 0,-2-5 0,-1 3 0,0-2 0,0 3 0,-3-4 0,6 4 0,-6-4 0,6 4 0,-2-3 0,-1 2 0,3-3 0,-6 5 0,7-1 0,-4 0 0,1 1 0,2-1 0,-6 0 0,6 1 0,-2-1 0,0 1 0,2-1 0,-3 0 0,1 1 0,2-1 0,-2 0 0,-1 1 0,3-5 0,-2 3 0,0-2 0,2 3 0,-3-4 0,1 4 0,2-4 0,-2 0 0,-1 4 0,3-4 0,-2 0 0,3 4 0,-3-4 0,2 0 0,-3 4 0,4-4 0,-3 4 0,2-4 0,-2 4 0,3-8 0,-4 7 0,4-2 0,-4-1 0,4 3 0,-3-2 0,2 3 0,-2 1 0,-1-1 0,3 0 0,-5 1 0,5 0 0,-2 0 0,3-3 0,0 2 0,0-2 0,0 2 0,0 1 0,-8-5 0,6 3 0,-5-2 0,7 3 0,0 1 0,3 3 0,1 1 0,3 3 0,1 0 0,-1 0 0,1 0 0,0-8 0,-1 6 0,1-5 0,4 3 0,-4 3 0,4-3 0,-5 4 0,5-3 0,-3 2 0,2-3 0,-3 4 0,-1 0 0,1 0 0,-1 0 0,1-3 0,3 2 0,-2-3 0,2 4 0,-3 0 0,-1 0 0,1 0 0,-1 0 0,1 0 0,-1 0 0,0 0 0,0 0 0,0 0 0,0 0 0,0 0 0,1 0 0,4 0 0,0 0 0,5 0 0,0 0 0,-5 0 0,4 0 0,-4-3 0,1 2 0,-1-3 0,-5 4 0,1 0 0,-1 0 0,1 0 0,-1 0 0,0 0 0,-3-3 0,2 2 0,-2-5 0,3 5 0,0-2 0,1 3 0,4-4 0,0 3 0,1-6 0,2 6 0,-2-6 0,0 6 0,2-6 0,-6 6 0,2-3 0,-3 0 0,-1 4 0,1-4 0,-1 4 0,1 0 0,-1-3 0,1 2 0,-1-5 0,1 5 0,-1-3 0,1 1 0,3-2 0,2 1 0,-1-3 0,4 6 0,-7-6 0,2 6 0,-3-5 0,-1 5 0,1-3 0,-1 1 0,1 2 0,-1-2 0,1 0 0,-1 2 0,1-6 0,-1 6 0,-3-6 0,2 3 0,-2 0 0,3 1 0,1 0 0,-1 2 0,1-6 0,0 6 0,-1-2 0,0-1 0,1 0 0,4 0 0,-4-3 0,4 6 0,-5-5 0,1 5 0,-1-6 0,0 6 0,0-2 0,0 3 0,0-3 0,0 2 0,1-6 0,-1 3 0,5-4 0,-4 4 0,8-4 0,-7 4 0,2-1 0,-3-2 0,3 3 0,-2-1 0,2 2 0,-6-1 0,1 3 0,-5-5 0,5 5 0,-2-5 0,3 2 0,1 0 0,-1-3 0,1 3 0,-1-4 0,1 1 0,-1 3 0,-3-3 0,-1 3 0,-3-3 0,0 0 0,0 0 0,0 0 0,3-1 0,-2-4 0,6 4 0,-6-4 0,2 0 0,0 7 0,-2-6 0,2 7 0,-3-3 0,0-1 0,0 1 0,4 0 0,-3-1 0,2 1 0,-3-1 0,-3 4 0,-1 1 0,-4 3 0,-3 0 0,-2 0 0,-4 0 0,0-4 0,1 3 0,-1-2 0,-5 3 0,4 0 0,-3 0 0,4 0 0,0 0 0,1 0 0,-1 0 0,0 0 0,0 0 0,1 0 0,-1 0 0,0 0 0,4 0 0,-2 0 0,2 0 0,-4 0 0,4 0 0,-2 0 0,6 0 0,-7 0 0,8 0 0,-8 0 0,7 0 0,-7 0 0,8 0 0,-8 0 0,7 0 0,-6 0 0,6 0 0,-7 0 0,8 0 0,-8 0 0,3 0 0,1 0 0,-4-4 0,7 3 0,-7-3 0,8 4 0,-8 0 0,3-3 0,1 2 0,-4-3 0,3 4 0,0 0 0,-2 0 0,2 0 0,0 0 0,-3-4 0,8 3 0,-4-3 0,1 4 0,2 0 0,-7 0 0,8 0 0,-4 0 0,0 0 0,4 0 0,-8 0 0,7-3 0,-7 2 0,8-6 0,-8 7 0,7-4 0,-6 4 0,6-3 0,-3 2 0,5-3 0,-5 4 0,3-3 0,-2 2 0,3-2 0,0 3 0,1 0 0,-1 0 0,1-3 0,-1 2 0,1-2 0,-3 3 0,2 0 0,-2 0 0,2 0 0,1 0 0,-1 0 0,0 0 0,-3 0 0,2 0 0,-3 0 0,5 0 0,0 0 0,-1 0 0,1 0 0,0 0 0,-1 0 0,1 0 0,-1 0 0,0 0 0,1 0 0,-1 0 0,4 3 0,1 1 0,3 2 0,0 2 0,0-1 0,0 0 0,0 1 0,0 0 0,0 3 0,0-2 0,0 6 0,0-6 0,0 2 0,0 1 0,0-3 0,0 2 0,0-3 0,0-1 0,0 1 0,0-1 0,0 1 0,0-1 0,0 1 0,0-1 0,0 1 0,0-1 0,0 0 0,0 1 0,0-1 0,0 1 0,0-1 0,0 1 0,0-1 0,4 5 0,-3-3 0,6 2 0,-7-3 0,7-1 0,-6 1 0,2-1 0,-3 1 0,4-1 0,-4 1 0,7-4 0,-6 2 0,2-2 0,0 3 0,-2 1 0,6-1 0,-7 1 0,7 3 0,-2-2 0,3 7 0,-4-4 0,4 5 0,-4-5 0,4 0 0,-4-4 0,3-1 0,-7 1 0,7-4 0,-3-1 0,3-3 0,0 0 0,1 0 0,-1 0 0,0 0 0,1-3 0,0-1 0,-1-4 0,1 0 0,-1 1 0,1-1 0,3 0 0,-2 0 0,6 0 0,-6 0 0,7 0 0,-8 0 0,8 0 0,-8 3 0,4-2 0,-1 6 0,-2-5 0,7 5 0,-8-6 0,8 6 0,-8-6 0,8 6 0,-7-2 0,2 3 0,1-4 0,-4 3 0,8-2 0,-8 3 0,8 0 0,-3 0 0,-1 0 0,9 0 0,-8 0 0,9 0 0,-6 0 0,1 0 0,-4 0 0,2 0 0,-2 0 0,-1 0 0,4 0 0,-7 0 0,6 0 0,-2 0 0,-1 0 0,4 0 0,-7 0 0,6 0 0,-6 0 0,6 0 0,-6 0 0,7 0 0,-8 0 0,4 0 0,-5 0 0,1 0 0,-1 0 0,1 0 0,-1 0 0,0 0 0,0 0 0,0 0 0,-25-8 0,4 2 0,-23-6 0,10 2 0,0 1 0,-1 0 0,-5-5 0,4 3 0,-9-3 0,9 5 0,-10-1 0,10 1 0,-9-1 0,9 0 0,-4 5 0,10-3 0,-3 3 0,8 0 0,-8-3 0,8 3 0,-4 0 0,6-2 0,-1 6 0,4-7 0,-3 8 0,8-7 0,-8 6 0,7-2 0,-2-1 0,3 3 0,0-2 0,1 3 0,-1 0 0,1 0 0,26 0 0,1 0 0,19 0 0,-1 0 0,-3 0 0,11 0 0,-5 0 0,5 0 0,0 0 0,-10 0 0,9 0 0,-17 0 0,5 0 0,-10 0 0,-2 0 0,-4 0 0,0 4 0,-1 0 0,-3 1 0,2 2 0,-6-2 0,3 2 0,-5-2 0,1 1 0,-1-5 0,-3 6 0,2-6 0,-5 5 0,2-2 0,-3 3 0,0 1 0,0-1 0,0 1 0,0 8 0,0 3 0,0 8 0,0 1 0,0-1 0,0 6 0,0-4 0,-5 9 0,-4-9 0,-2 9 0,-2-9 0,-2 9 0,5-9 0,-4 4 0,1-6 0,2 1 0,-2-1 0,4-4 0,0 3 0,1-8 0,-1 3 0,0 1 0,1-9 0,3 8 0,-2-9 0,2 5 0,1-5 0,-4 4 0,7-7 0,-3 2 0,4-3 0,0-1 0,-3 1 0,-1-4 0,-3-1 0,0-3 0,-5 0 0,4-3 0,-8-5 0,4-1 0,-5-7 0,-1-2 0,1 4 0,-1-11 0,5 10 0,-4-3 0,4 3 0,0 2 0,2 0 0,-1-3 0,3 8 0,-7-8 0,8 7 0,-4-6 0,0 6 0,3-3 0,-3 4 0,5 0 0,-5 4 0,7-3 0,-6 6 0,6-2 0,1 0 0,-3 2 0,7 8 0,-4 3 0,4 14 0,4-1 0,1 4 0,4 0 0,1 1 0,-1 5 0,0-5 0,1 11 0,-1-10 0,1 3 0,-1-4 0,0-1 0,-4 1 0,3-6 0,-3 4 0,3-8 0,1 8 0,-4-8 0,3 4 0,-4-6 0,5 6 0,-1-4 0,1 3 0,-4-4 0,3 4 0,-4-3 0,1 3 0,3-4 0,-7 0 0,6-1 0,-6 1 0,3 0 0,-4-1 0,3-3 0,-2 2 0,2-2 0,-3 0 0,0-2 0,0-3 0,3-1 0,-2 5 0,3-4 0,-4 4 0,0-4 0,0 3 0,3 2 0,-2 3 0,7 1 0,-7 0 0,6-1 0,-6 1 0,3 0 0,-1-1 0,-2-3 0,3 2 0,0 3 0,-3-4 0,3 6 0,-4-7 0,3-1 0,-2 0 0,2-1 0,-3-2 0,0 2 0,0-3 0,0-1 0,4 1 0,-3-1 0,2 1 0,-3-1 0,4 5 0,-3-4 0,2 8 0,1-4 0,0 0 0,0-1 0,-1-3 0,-3-1 0,4 0 0,0-2 0,3-2 0,-3-10 0,3-8 0,-2-7 0,4-6 0,0-5 0,1-7 0,1-8 0,-1-6 0,1 0 0,0-7 0,0 5 0,0-11 0,0 12 0,0-6 0,0 7 0,0 0 0,-6 7 0,5 0 0,-9 8 0,3 4 0,0 2 0,-3 6 0,3-1 0,0 1 0,-3 4 0,3-3 0,-4 8 0,4-4 0,-3 5 0,3 1 0,-4-6 0,0 4 0,3-3 0,-2 4 0,3 0 0,-4 4 0,0-2 0,0 6 0,3-3 0,-2 5 0,3-1 0,-4 0 0,0 1 0,3 0 0,-2-1 0,2-3 0,-3-2 0,0-4 0,0 1 0,0-1 0,0 0 0,0 4 0,0-2 0,0 6 0,0-3 0,0 5 0,0-1 0,0-3 0,3 2 0,-2-6 0,6 6 0,-7-3 0,4 5 0,-4-1 0,0 0 0,3 1 0,-10 25 0,0-4 0,-11 29 0,-2-9 0,1 6 0,-7 1 0,5-1 0,-6 8 0,7-7 0,4 5 0,-4 0 0,9-5 0,-4 5 0,0-6 0,4 0 0,-3 0 0,4 0 0,0-6 0,1-1 0,3-6 0,-2 1 0,3-6 0,0-4 0,-2-7 0,6-3 0,-5-1 0,5 1 0,-3-1 0,4 0 0,-3 1 0,2-1 0,-5 0 0,1 1 0,1-1 0,-3 1 0,7-1 0,-7-3 0,6-16 0,-7-10 0,7-15 0,-3-3 0,-1-6 0,4-2 0,-9-6 0,9 6 0,-9 2 0,5 12 0,-5-5 0,1 15 0,4-7 0,-6 13 0,5-4 0,-6 5 0,3 1 0,1-1 0,3 0 0,-2 4 0,6-2 0,-2 2 0,3-4 0,0 4 0,0-2 0,0 6 0,0-3 0,4 1 0,4 2 0,5 0 0,8 1 0,-3 4 0,8-1 0,-3 1 0,0 4 0,3 0 0,-9 0 0,5 0 0,-6-4 0,-3 3 0,3-3 0,-8 4 0,8 0 0,-8-3 0,8 2 0,-3-6 0,-1 6 0,4-6 0,-8 2 0,8-3 0,-7 4 0,3-8 0,-1 7 0,-2-11 0,8-2 0,-8 0 0,8-8 0,-7 3 0,3-4 0,-3-1 0,-1 1 0,-1 4 0,-3-3 0,-1 3 0,0-5 0,-3 6 0,3 0 0,-4 1 0,0 7 0,0-7 0,0 13 0,0-4 0,0 4 0,0 1 0,0 25 0,0-3 0,0 34 0,0-13 0,0 16 0,0 19 0,-4-18 0,-7 23 0,-1-22 0,-4 2 0,5 4 0,1-12 0,4-2 0,-3-6 0,8-6 0,-4-1 0,5-11 0,0 5 0,0-10 0,0 5 0,0-6 0,0 1 0,0-4 0,0 2 0,0-6 0,-3 2 0,2-3 0,-2-1 0,3-3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2T18:44:34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12180 11287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2:50.179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231 0 24575,'-4'26'0,"1"6"0,3-4 0,0 11 0,0 16 0,0-10 0,0 22 0,0-13 0,0 9 0,0-1 0,0-7 0,0 20 0,0-34 0,0 33 0,0-32 0,0 19 0,0-12 0,0 4 0,0-13 0,0 0 0,0-11 0,0-2 0,0-6 0,0-7 0,0 7 0,0-13 0,0 8 0,0-8 0,0 4 0,0-5 0,0 1 0,0-1 0,0 0 0,0 0 0,0 0 0,0 5 0,0-3 0,0 6 0,0-2 0,-8 3 0,6 6 0,-5-4 0,4-1 0,2-1 0,-3-4 0,1 1 0,2 2 0,-2-2 0,3 0 0,-4 2 0,3-2 0,-3 4 0,4-1 0,-4 1 0,3-1 0,-6 6 0,6-4 0,-7 3 0,7-4 0,-7-1 0,7 1 0,-6 0 0,3-5 0,-1 4 0,-2-8 0,6 4 0,-5-4 0,5-1 0,-3 1 0,4-1 0,-3-3 0,2 3 0,-2-3 0,0 0 0,2 2 0,-5-2 0,5 4 0,-6-1 0,2 5 0,1-4 0,-3 4 0,3-4 0,0-1 0,-3 1 0,6-1 0,-3 1 0,4-1 0,-3-3 0,-1-14 0,-4 3 0,0-15 0,0 9 0,0-4 0,3 4 0,-2 2 0,6 3 0,-2 0 0,3 1 0,0 3 0,0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2:58.100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189 1 24575,'0'30'0,"0"2"0,0-9 0,0-1 0,0 0 0,0-10 0,0 4 0,0-7 0,0 2 0,0-3 0,0-1 0,0 0 0,0 4 0,-8 2 0,6-1 0,-5 4 0,4-8 0,2 4 0,-3-5 0,4 1 0,-3-4 0,2 2 0,-2-2 0,3 3 0,0 0 0,0 1 0,-7-4 0,5 2 0,-6-2 0,8 3 0,-3-3 0,-1-1 0,-3-3 0,-1 0 0,1 3 0,3 1 0,-3 0 0,0-1 0,3-6 0,-2-1 0,6-3 0,0 0 0,0 0 0,-4 3 0,4-2 0,-7 2 0,3-3 0,-3-1 0,-1 1 0,4-1 0,-3 0 0,3 1 0,-4-1 0,0 1 0,4-1 0,-3 0 0,6 1 0,-5 0 0,5 3 0,-2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3:30.437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1 54 24575,'0'16'0,"0"-3"0,0-6 0,0 0 0,0 0 0,0 1 0,0-1 0,0 0 0,0 1 0,0-1 0,0 0 0,0 4 0,0-3 0,0 3 0,0 0 0,0-3 0,0 3 0,0-3 0,0 3 0,0-2 0,0 2 0,0-3 0,0 3 0,0-2 0,0 3 0,0-5 0,0 1 0,0-1 0,3 1 0,-2-1 0,2 1 0,-3-1 0,4-3 0,-3 2 0,2-2 0,0 3 0,-2 0 0,6 1 0,-6 0 0,6 3 0,-6 2 0,6 3 0,-2 1 0,-1 0 0,4-1 0,-7-3 0,6 3 0,-6-8 0,6 4 0,-6-1 0,6-2 0,-7 2 0,7-3 0,-6-1 0,2 5 0,1-3 0,-4 2 0,7-3 0,-6 3 0,6-2 0,-7 2 0,7-3 0,-6 3 0,2-2 0,1 3 0,-3-5 0,2 5 0,0-4 0,-2 4 0,6-1 0,-6-2 0,6 3 0,-6-1 0,2-2 0,1 2 0,-4-3 0,7-1 0,-6 1 0,2 3 0,1-2 0,-4 3 0,4-5 0,-1 1 0,-2-1 0,2 1 0,1-1 0,-3 1 0,2-1 0,-3 1 0,3-1 0,-2 1 0,2 3 0,1-2 0,-3 2 0,5-3 0,-5 4 0,2-4 0,1 4 0,-3-1 0,5-2 0,-5 2 0,3 1 0,-1-3 0,-2 2 0,2-3 0,0-1 0,-2 1 0,3 3 0,-1-2 0,-2 2 0,2-3 0,-3-1 0,0 1 0,3-4 0,-2 3 0,3-3 0,-4 3 0,0 0 0,3 0 0,-2 0 0,2 0 0,0 1 0,-2 4 0,2 0 0,1 5 0,-3-1 0,6 1 0,-6-4 0,3 2 0,-1-6 0,-2 2 0,2-3 0,-3-1 0,4 1 0,-4-1 0,6 0 0,-5 0 0,6 0 0,-7 5 0,4-4 0,0 8 0,-4-3 0,8 3 0,-4 1 0,1-4 0,-1 2 0,-1-6 0,-2 2 0,2 1 0,-3-4 0,4 4 0,-3-1 0,5-2 0,-5 2 0,2-3 0,1 3 0,-3-2 0,3 2 0,-1-3 0,-2 4 0,2-4 0,1 4 0,-4-5 0,4 1 0,-1-1 0,-2 1 0,2 3 0,1-2 0,-4 3 0,4-5 0,-4 1 0,3-1 0,-2 1 0,2-1 0,-3 1 0,0-1 0,4 5 0,-3-4 0,3 4 0,-4-1 0,0-2 0,3 3 0,-2-5 0,2 1 0,-3-1 0,0 1 0,0-1 0,4 1 0,-4-1 0,4 1 0,-4-1 0,3 1 0,-2-1 0,2 0 0,-3 0 0,3 0 0,1 1 0,0-1 0,4 5 0,-4-4 0,0 4 0,3 0 0,-2-4 0,-1 4 0,3-5 0,-6 1 0,5-1 0,-5 1 0,3-1 0,-1-3 0,1-1 0,3-3 0,0 0 0,-3 4 0,2 0 0,-2 0 0,4 3 0,-4-3 0,3 0 0,-3 3 0,0-3 0,3 0 0,-6 3 0,5-7 0,-2 3 0,3-3 0,0 0 0,0 0 0,0 0 0,0 0 0,1 0 0,-1 0 0,0 0 0,1 0 0,-1 0 0,1 0 0,-1 0 0,-3-3 0,-1-1 0,0 1 0,1-4 0,0 3 0,3-3 0,-6-1 0,5 0 0,-1 1 0,-1-1 0,3 1 0,-7-5 0,7 3 0,-6-2 0,2 3 0,-3 0 0,0 1 0,0-1 0,4 0 0,-4 1 0,4-5 0,-4 3 0,0-2 0,0-1 0,0 3 0,0-2 0,0 3 0,0-4 0,0 4 0,0-4 0,0 0 0,0 4 0,0-4 0,0 4 0,0 1 0,0-1 0,0-4 0,0 4 0,0-4 0,0 5 0,0-1 0,0 0 0,0 1 0,0-1 0,0 1 0,0-1 0,0 1 0,0-1 0,0-4 0,0 4 0,0-4 0,0 5 0,0-1 0,0 0 0,0 1 0,0-1 0,0 1 0,0-5 0,3 3 0,-2-3 0,2 5 0,1-1 0,-4 1 0,4-1 0,-1 0 0,-2 1 0,2-1 0,0 1 0,-2-1 0,2 1 0,-3-1 0,4 0 0,-3 1 0,5-1 0,-5-4 0,2 4 0,1-4 0,-3 4 0,5 1 0,-5-1 0,2 0 0,1 4 0,-3-3 0,5 3 0,-5-4 0,6-3 0,-2 2 0,-1-3 0,3 5 0,-6-5 0,5 3 0,-5-2 0,2 3 0,-3 1 0,4-1 0,-3 0 0,2 1 0,0-1 0,-2 0 0,3 1 0,-4-1 0,0 0 0,0 1 0,0-1 0,0 0 0,3 1 0,-2-1 0,2 1 0,-3-1 0,0 0 0,0 1 0,3-1 0,-2 0 0,3-3 0,-4 3 0,3-3 0,-2 3 0,2-3 0,-3 2 0,0-7 0,3 8 0,-2-8 0,3 7 0,-4-7 0,3 8 0,-2-4 0,2 4 0,-3-3 0,0 2 0,0-3 0,0 1 0,3 2 0,-2-3 0,3 1 0,-4-2 0,0 0 0,3-3 0,-2 8 0,3-8 0,-4 3 0,0 1 0,4-4 0,-3 7 0,2-6 0,-3 2 0,0 0 0,0-3 0,4 4 0,-3-1 0,3-3 0,-4 3 0,3-3 0,-2-1 0,3 0 0,-4 0 0,0 5 0,4-9 0,-3 7 0,3-7 0,-4 8 0,4-3 0,-3 8 0,2-8 0,-3 7 0,0-2 0,0 3 0,0 0 0,4 1 0,-3-5 0,2 3 0,-3-6 0,0 6 0,4-7 0,-3 3 0,2 1 0,-3-4 0,0 7 0,0-2 0,4-1 0,-3 3 0,3-2 0,-4 3 0,0-4 0,0 4 0,0-4 0,3 0 0,-2 4 0,3-4 0,-4 4 0,0 1 0,0-1 0,3 0 0,-2 1 0,2-1 0,-3 0 0,0 1 0,4-1 0,-3 1 0,2-5 0,0 3 0,-2-7 0,6 4 0,-6-5 0,6 4 0,-6-3 0,6 4 0,-6-5 0,3 4 0,-1 2 0,-2 3 0,2 7 0,-3 12 0,0 3 0,0 14 0,0-5 0,0 4 0,0 6 0,0 1 0,0 1 0,0 3 0,0-9 0,0 9 0,0-9 0,0 4 0,0-6 0,-4 6 0,-2-4 0,-3 4 0,0-11 0,0 4 0,0-3 0,-4 0 0,3 3 0,-2-8 0,3 8 0,0-8 0,1 3 0,-1 1 0,0-5 0,1 5 0,-1-6 0,1 1 0,0-4 0,-1 2 0,1-2 0,0 4 0,3-5 0,-2 4 0,2-8 0,-3 8 0,0-4 0,-1 5 0,1 0 0,-1 4 0,0 2 0,0 4 0,0 0 0,-5 6 0,3-4 0,-3 4 0,0 0 0,4-4 0,-4 3 0,1-4 0,3-6 0,-3 5 0,0-10 0,4 5 0,-3-6 0,7-3 0,-2-1 0,3-5 0,-1 1 0,2-1 0,-1 1 0,4-1 0,-4 3 0,4 2 0,0 3 0,0 2 0,0-1 0,0 1 0,0 0 0,0-5 0,0 0 0,0-5 0,0 1 0,0-1 0,0 1 0,0-1 0,0 10 0,0-3 0,0 12 0,0-4 0,0 1 0,0 3 0,0-8 0,0-1 0,0-5 0,0-5 0,0 1 0,0-1 0,0 1 0,0-32 0,0 2 0,0-22 0,0-16 0,0 7 0,0-32 0,0 27 0,0-24 0,0 16 0,0-13 0,0 9 0,0 2 0,0 19 0,0-11 0,0 19 0,0 0 0,0 8 0,0 6 0,4 0 0,-3-1 0,3 5 0,-4 2 0,0 4 0,0-5 0,0 5 0,4-5 0,-3 5 0,3 0 0,-4 1 0,0-1 0,0 0 0,0 0 0,0 1 0,0-1 0,0 4 0,0-2 0,0 6 0,0-3 0,0 0 0,0 4 0,0-4 0,0 5 0,0-1 0,0 0 0,0 1 0,0-1 0,-4 1 0,3-1 0,-5 1 0,1-1 0,1 0 0,-3 1 0,3-1 0,0 1 0,-3-1 0,6 0 0,-2 1 0,0-1 0,2 1 0,-3-1 0,4 0 0,-3 1 0,2-1 0,-2 1 0,0 3 0,-2-3 0,-2 6 0,0-2 0,-1 3 0,1 0 0,-1 0 0,-4 0 0,4 0 0,-4 0 0,0 0 0,0 0 0,-5 0 0,4 0 0,-2 0 0,-3 0 0,0 0 0,-3 0 0,-1 0 0,4 0 0,-3 0 0,4 0 0,4 0 0,-2 0 0,6 0 0,-3 0 0,5 0 0,2-3 0,-1 2 0,5-6 0,-3 4 0,4-4 0,7 3 0,-2 1 0,15 3 0,-6 0 0,12 0 0,-4-4 0,6 3 0,-6-4 0,5 5 0,-10 0 0,5 0 0,-6 0 0,1 0 0,0 0 0,-5 0 0,4 0 0,-4 0 0,1 0 0,3 0 0,-4 0 0,5 0 0,-5 0 0,0 0 0,-1 0 0,-2 0 0,2 0 0,-3 0 0,-1 0 0,0 0 0,-3 4 0,-1 0 0,0 3 0,2 1 0,-1 3 0,3 2 0,-2 8 0,-1-3 0,0 8 0,-4-8 0,0 8 0,0-3 0,0-1 0,0 5 0,0-5 0,-7 1 0,-3 3 0,-3-8 0,-4 3 0,8-4 0,-3-1 0,0 1 0,3-4 0,-3 2 0,4-2 0,-1 3 0,1-3 0,0 3 0,0-4 0,-1 1 0,1 2 0,0-6 0,0 7 0,4-8 0,-4 8 0,4-4 0,-4 1 0,0-2 0,0 1 0,3-3 0,-2 2 0,6-3 0,-6-1 0,7 1 0,-7-4 0,6 2 0,-6-5 0,3 2 0,-7-3 0,3-3 0,-8-10 0,3-6 0,-2-8 0,-3-6 0,8-2 0,-5-11 0,5 5 0,-1-12 0,5 6 0,1-7 0,5 6 0,0 2 0,0 6 0,0 6 0,0 5 0,0 3 0,0 12 0,0-2 0,0 8 0,0 7 0,4 15 0,1 6 0,7 8 0,1-7 0,1 1 0,2-5 0,-2 10 0,-1-5 0,0 1 0,0 3 0,-3-3 0,3-1 0,-5 0 0,-3-1 0,3 2 0,-3 4 0,0-5 0,3 10 0,-7-8 0,8 9 0,-8-6 0,7 1 0,-3-1 0,0 0 0,3 1 0,-3-6 0,4 4 0,-5-3 0,4 0 0,-3 3 0,0-8 0,3 3 0,-8 1 0,8-5 0,-7 5 0,3-10 0,-4 4 0,3-3 0,-2-1 0,3 0 0,-4-5 0,0 1 0,0-1 0,0 1 0,3-4 0,5-16 0,0-5 0,0-25 0,1 6 0,-3-16 0,4 4 0,6-12 0,-4 4 0,9-4 0,-9 6 0,9-6 0,-4 5 0,0-6 0,3 13 0,-9-4 0,8 10 0,-8 2 0,3 7 0,-5 6 0,0 4 0,-1 1 0,1 6 0,-1 3 0,0-3 0,0 3 0,0 1 0,0 0 0,-4 4 0,3 1 0,-7-1 0,4 1 0,-4-1 0,3 4 0,-2 20 0,-2 0 0,0 23 0,-12-5 0,6 6 0,-8 6 0,1-4 0,2 10 0,-7-11 0,7 5 0,-2-6 0,4-6 0,-4 4 0,4-9 0,-4-1 0,5-2 0,0-8 0,1 3 0,-1-4 0,4-4 0,-2 2 0,6-6 0,-3 2 0,1-3 0,2-1 0,-2 1 0,3-4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3:08.104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0 1 24575,'20'0'0,"-6"0"0,2 0 0,-8 0 0,4 0 0,-4 0 0,-1 0 0,1 0 0,-1 0 0,5 0 0,-4 0 0,4 0 0,-1 0 0,-3 0 0,3 0 0,-4 0 0,1 0 0,-1 0 0,1 0 0,-1 0 0,1 0 0,4 0 0,-4 0 0,4 0 0,-1 0 0,-2 0 0,2 0 0,-3 0 0,-1 0 0,5 0 0,-4 0 0,4 0 0,-4 0 0,3 0 0,-2 0 0,2 0 0,-3 0 0,3 0 0,-2 0 0,7 0 0,-8 0 0,8 0 0,-8 0 0,8 0 0,-8 0 0,8 0 0,-7 0 0,6 0 0,-2 0 0,-1 0 0,4 0 0,-3 0 0,-1 0 0,4 0 0,-3 0 0,3 0 0,1 0 0,-1 0 0,1 0 0,0 0 0,-1 0 0,-3 0 0,3 0 0,-4 0 0,5 4 0,-5-3 0,4 2 0,-7 1 0,6-4 0,-6 7 0,6-6 0,-6 2 0,3-3 0,-5 0 0,5 4 0,-4-3 0,4 3 0,-5-4 0,1 0 0,-1 3 0,1-2 0,-1 2 0,1-3 0,-1 0 0,0 0 0,0 0 0,0 0 0,1 0 0,-1 0 0,1 0 0,3 0 0,-2 0 0,2 0 0,-3 0 0,-1 0 0,1 0 0,-1 0 0,1 0 0,-1 3 0,1-2 0,-1 3 0,0-4 0,0 0 0,1 0 0,-1 0 0,1 0 0,-1 0 0,0 0 0,1 0 0,-1 0 0,0 0 0,0 0 0,0 0 0,1 0 0,-1 0 0,0 0 0,0 0 0,1 0 0,-1 0 0,-3 0 0,-1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3:09.808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1 0 24575,'19'0'0,"2"0"0,-12 0 0,7 0 0,-4 0 0,5 0 0,-5 0 0,4 0 0,-3 0 0,3 0 0,-3 0 0,2 0 0,-2 0 0,4 0 0,-5 0 0,9 0 0,-12 0 0,8 0 0,-1 0 0,-6 0 0,6 0 0,-4 0 0,0 0 0,5 0 0,0 0 0,-5 0 0,9 0 0,-7 0 0,7 0 0,-4 0 0,-1 0 0,1 0 0,4 0 0,-3 0 0,4 0 0,-6 4 0,1-3 0,-1 7 0,1-8 0,0 4 0,-1 0 0,6-3 0,-4 6 0,8-6 0,-4 7 0,1-7 0,3 7 0,-3-7 0,4 3 0,-12-4 0,-2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3:10.848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0 0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3:15.478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1121 49 24575,'-15'0'0,"-3"0"0,9 0 0,-7 0 0,8 0 0,-4 0 0,0 0 0,0 0 0,-5 0 0,0 0 0,0 0 0,1 0 0,3 0 0,-8 0 0,8 0 0,-5 0 0,2 0 0,-1 0 0,3 0 0,-7 0 0,4 0 0,-1 0 0,-8 0 0,8 0 0,-8 0 0,8 0 0,-4 0 0,6 0 0,-1 0 0,4 0 0,-3 0 0,8 0 0,-4 0 0,5 0 0,-1 0 0,1 0 0,-1 0 0,-3 0 0,-2 0 0,-3 0 0,-1 0 0,0 0 0,0 0 0,-4 4 0,3 1 0,-4 0 0,6-2 0,3-3 0,1 0 0,5 0 0,-1 0 0,0 0 0,1 0 0,0 0 0,0 0 0,-5 0 0,4 0 0,-8 0 0,-1 0 0,-1 0 0,-8 0 0,8 0 0,-4 0 0,5 0 0,1 0 0,3 0 0,1 0 0,5 0 0,-1 0 0,1 0 0,0 0 0,1 0 0,-6 0 0,4 0 0,-8 0 0,8 0 0,-8 0 0,7 0 0,-2-3 0,7-1 0,0-3 0,4 0 0,0 0 0,0-1 0,-3 1 0,2-1 0,-2 1 0,6 3 0,5 1 0,-3 3 0,3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3:17.749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42 0 24575,'0'15'0,"0"-1"0,0-3 0,0-2 0,0 11 0,0-10 0,-4 11 0,-1-13 0,1 4 0,-3-1 0,6-2 0,-10-1 0,9-1 0,-6-6 0,8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1:03:35.196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478 1 24575,'0'15'0,"0"7"0,0-8 0,0 12 0,0-8 0,0 8 0,0-3 0,0 4 0,0 0 0,0 1 0,0-6 0,0 0 0,0-6 0,0 6 0,0-4 0,0-1 0,0-1 0,0-4 0,0 5 0,0-1 0,0 0 0,0 1 0,0-1 0,0 0 0,0 0 0,0-4 0,0 4 0,0-8 0,0 8 0,0-8 0,0 8 0,0-8 0,0 4 0,0 0 0,-4-4 0,4 4 0,-4-1 0,4-2 0,-4 6 0,4-6 0,-4 7 0,0-8 0,4 4 0,-8-1 0,7-2 0,-6 2 0,7-3 0,-8 3 0,4-2 0,-1 3 0,-1-5 0,1 1 0,1-1 0,-3 1 0,3-1 0,0 1 0,-3-1 0,3 1 0,-4-1 0,1 1 0,2-1 0,-1 1 0,1-1 0,1 1 0,-3-1 0,3 1 0,0-1 0,-3 1 0,3-1 0,0 1 0,-3-1 0,6 0 0,-5 1 0,5 0 0,-6-1 0,6 1 0,-6-1 0,7 1 0,-7-1 0,6 1 0,-6-1 0,6 1 0,-2-1 0,-1 1 0,4-1 0,-7 1 0,6-1 0,-6 1 0,6-1 0,-2 1 0,0-4 0,2 2 0,-3-2 0,1 3 0,2 0 0,-6 1 0,6-1 0,-5 1 0,5-1 0,-6 5 0,6-4 0,-6 4 0,6-5 0,-6 1 0,6 0 0,-2-1 0,-1-3 0,4 3 0,-4-3 0,1 3 0,2 0 0,-6 1 0,3 4 0,-1 0 0,-2 5 0,2 0 0,-3-1 0,3-3 0,-2 2 0,2-2 0,-3-1 0,3 0 0,-2-4 0,3-1 0,0 1 0,1-1 0,-1 1 0,3-1 0,-8 0 0,4 0 0,-5 0 0,2 1 0,0-1 0,1 1 0,-1-1 0,1 1 0,-1-4 0,1 3 0,-1-7 0,4 4 0,1-4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11:42:10.038"/>
    </inkml:context>
    <inkml:brush xml:id="br0">
      <inkml:brushProperty name="width" value="0.2" units="cm"/>
      <inkml:brushProperty name="height" value="0.2" units="cm"/>
      <inkml:brushProperty name="color" value="#DED200"/>
    </inkml:brush>
  </inkml:definitions>
  <inkml:trace contextRef="#ctx0" brushRef="#br0">1244 1 24575,'-20'0'0,"2"0"0,-13 0 0,11 0 0,-12 0 0,11 0 0,3 0 0,-9 0 0,9 0 0,-8 0 0,3 0 0,1 0 0,-17 0 0,18 0 0,-17 0 0,20 0 0,-4 0 0,1 0 0,3 0 0,-9 0 0,9 0 0,-3 0 0,-1 0 0,5 0 0,-12 0 0,10 0 0,-5 0 0,7 0 0,4 0 0,-2 0 0,6 0 0,-3 0 0,1 3 0,2-2 0,-3 6 0,0-6 0,4 2 0,-4-3 0,4 0 0,-3 0 0,2 0 0,-3 0 0,5 0 0,-1 0 0,1 0 0,2 4 0,-5-3 0,4 2 0,-5-3 0,3 0 0,0 0 0,1 0 0,-1 0 0,0 0 0,1 0 0,-1 0 0,1 0 0,-1 0 0,0 3 0,1-2 0,-1 3 0,1-4 0,-1 0 0,1 0 0,-1 0 0,1 0 0,-1 0 0,-3 0 0,3 0 0,-3 0 0,3 0 0,0 0 0,1 0 0,-1 0 0,1 0 0,-1 0 0,1 0 0,-1 0 0,0 0 0,1 0 0,-1 0 0,1 0 0,0 3 0,-1-3 0,1 4 0,-1-4 0,1 0 0,-1 0 0,1 0 0,-1 0 0,1 0 0,-1 0 0,1 0 0,0 0 0,0 0 0,0 0 0,0 0 0,-1 0 0,1 0 0,0 0 0,22 0 0,-10 3 0,17 1 0,-15 3 0,-3 0 0,2 0 0,-5 0 0,5 1 0,-5-1 0,6 1 0,-6-1 0,2 1 0,0-1 0,-2 5 0,6 0 0,-2 1 0,-1 3 0,3-4 0,-6 5 0,7-1 0,-8 1 0,8 0 0,-7-1 0,6 1 0,-6 0 0,6-5 0,-6 4 0,2-8 0,1 8 0,-3-8 0,3 8 0,-4-7 0,3 2 0,-2-3 0,6-1 0,-7 1 0,4-1 0,-4 1 0,3-1 0,-2 1 0,2-1 0,-3 1 0,0-1 0,4 1 0,-4-1 0,4 1 0,-4-1 0,0 1 0,0-1 0,0 1 0,0-1 0,0 0 0,0 0 0,3 0 0,-2 0 0,2 0 0,-3 0 0,3-3 0,-2 3 0,2-3 0,-10-16 0,2 7 0,-6-16 0,7 14 0,-3-1 0,3 0 0,0 1 0,-3-5 0,3 4 0,-1-4 0,-2 5 0,7-1 0,-4 0 0,1 4 0,2-3 0,-3 3 0,4-4 0,-3 4 0,2-3 0,-2 3 0,3-3 0,-3-1 0,2 1 0,-2-1 0,-1 1 0,3-1 0,-2 1 0,0-1 0,2 1 0,-2-1 0,3 1 0,-4-1 0,3 0 0,-5 1 0,5-1 0,-2 1 0,3 0 0,0 0 0,0 0 0,0-1 0,0 1 0,0-1 0,0 1 0,0-1 0,0 1 0,0 0 0,3 3 0,1 14 0,3-4 0,-3 12 0,3-11 0,-3 5 0,4 0 0,1 5 0,-1 0 0,1 4 0,-1-3 0,1 3 0,-1 1 0,-3-5 0,3 5 0,-4-6 0,1 6 0,-1-4 0,-1 3 0,-2-4 0,7-1 0,-7 1 0,2 0 0,-3-1 0,4-3 0,-4-2 0,4-3 0,-1-1 0,-2 1 0,2-1 0,-3 1 0,0-1 0,0 1 0,4-4 0,-4 3 0,4-3 0,-4 3 0,3-3 0,-2 3 0,2-3 0,1 4 0,-3-1 0,5 0 0,-5 1 0,6-1 0,-6 1 0,2-1 0,0 1 0,-2-1 0,6 5 0,-6-4 0,3 4 0,-4-4 0,3-1 0,-2 1 0,2-1 0,-3 1 0,0-1 0,0 0 0,0 1 0,4-4 0,-3 3 0,2-3 0,-3 3 0,0 0 0,0 1 0,0-1 0,0 0 0,0 1 0,3-4 0,-2 2 0,2-2 0,-3 4 0,0-1 0,4-3 0,-3 3 0,2-3 0,-3 3 0,3 1 0,-2-1 0,2 1 0,-3-1 0,4 1 0,-3-1 0,2 1 0,0 0 0,-2-1 0,2 1 0,-3-1 0,4 1 0,-3-1 0,2 0 0,-6-3 0,-5-11 0,0 1 0,-3-8 0,4 6 0,-1 0 0,0-3 0,0 2 0,0-3 0,0 1 0,1 2 0,-1-3 0,3 5 0,-1-1 0,5 0 0,-6 1 0,6-1 0,-6 1 0,6-1 0,-2 0 0,0 1 0,2 0 0,-3-1 0,4 1 0,0 0 0,-3 3 0,2-3 0,-2 3 0,-1-4 0,4 1 0,-4-1 0,1 1 0,2-1 0,-2 0 0,3 1 0,0-1 0,-4 0 0,3 1 0,-2-1 0,3 1 0,0-1 0,0 1 0,-4-5 0,3 3 0,-2-2 0,3 3 0,0-4 0,0 4 0,0-4 0,-4 4 0,3-3 0,-2 2 0,3-3 0,0 5 0,0-1 0,0 1 0,0-1 0,-4-4 0,3 4 0,-2-4 0,3 4 0,0 1 0,0 0 0,0 0 0,0 0 0,0 0 0,-4 0 0,4 0 0,-3 0 0,-1 0 0,4-1 0,-4 24 0,4-7 0,0 21 0,0-13 0,0-1 0,0 1 0,4 0 0,-3-1 0,6 1 0,-6 4 0,7-3 0,-7 3 0,2-4 0,-3 0 0,4-1 0,-3 1 0,3 0 0,-4-1 0,3 1 0,-2 0 0,7-1 0,-7-3 0,2 2 0,1-2 0,-3 4 0,6-1 0,-6-3 0,3 2 0,0-2 0,-4 0 0,8 2 0,-7-6 0,2 2 0,1 1 0,-3-4 0,3 4 0,-4-5 0,3 1 0,-2 3 0,2-2 0,-3 2 0,4-3 0,-4-1 0,7 1 0,-6-1 0,2 1 0,1 4 0,-3-4 0,3 4 0,-1-5 0,-2 5 0,2-4 0,-3 4 0,3-5 0,-2 1 0,6-1 0,-6 1 0,2-1 0,-3 1 0,0-1 0,4 1 0,-4-1 0,7 1 0,-6-1 0,5 0 0,-5 0 0,5 1 0,-5-1 0,6 0 0,-6 1 0,2-1 0,0 1 0,-2-1 0,6 1 0,-6-1 0,5 1 0,-5-1 0,6 1 0,-6-1 0,6 5 0,-6-4 0,2 4 0,1 0 0,-3-4 0,6 4 0,-6-5 0,2 1 0,1-1 0,-4 5 0,4-4 0,-1 4 0,-2-4 0,6-1 0,-7 5 0,4-4 0,-1 4 0,-2-5 0,2 1 0,1-1 0,-4 1 0,4 4 0,-1-4 0,-2 4 0,2-5 0,-3 5 0,4-4 0,-3 4 0,2-5 0,-3 1 0,0-1 0,3 1 0,-2-1 0,2 1 0,-3-1 0,0 1 0,4-4 0,-3 2 0,2-2 0,-3 3 0,0 0 0,3 1 0,-2-1 0,6 5 0,-6-3 0,6 2 0,-6-3 0,2-1 0,0 1 0,-2-1 0,3 1 0,-4-1 0,0 1 0,3-1 0,-2 1 0,2-1 0,-3 1 0,-10-28 0,4 13 0,-5-25 0,4 23 0,6-2 0,-6-1 0,3 3 0,-4-6 0,3 6 0,-2-7 0,2 8 0,1-4 0,-3 0 0,6 4 0,-6-4 0,6 0 0,-6 4 0,6-4 0,-2 4 0,-1 1 0,4-1 0,-4 1 0,1-1 0,2 1 0,-2-1 0,-1 4 0,4-2 0,-4 2 0,4-4 0,-3 0 0,2 1 0,-6-1 0,7-3 0,-4 2 0,0-7 0,4 8 0,-4-4 0,0 4 0,4-3 0,-7-1 0,6-1 0,-2 2 0,3 4 0,0-1 0,0 1 0,0 0 0,0 0 0,0-1 0,0 1 0,0 0 0,0-1 0,0 1 0,0-1 0,0 1 0,0-3 0,0 2 0,0-3 0,0 4 0,0 24 0,0-12 0,3 25 0,2-18 0,0 5 0,2 0 0,-2-1 0,3 1 0,1 4 0,-5-3 0,4 8 0,-3-8 0,0 8 0,2-8 0,-2 8 0,0-8 0,3 8 0,-7-8 0,3 3 0,0-4 0,-3-1 0,6 1 0,-6 0 0,3-1 0,-1 1 0,-2 0 0,3-1 0,-1-3 0,-2 2 0,3-6 0,-4 3 0,3-1 0,-2-2 0,3 2 0,-4-3 0,3-1 0,-2 1 0,2-1 0,-3 1 0,0-1 0,0 1 0,0-1 0,4-3 0,-4 3 0,3-3 0,-3 3 0,0 0 0,4 1 0,-4-1 0,4 1 0,-4-1 0,3 1 0,-2-1 0,2 1 0,0-4 0,-2 2 0,2-2 0,0 0 0,-2 2 0,6-2 0,-6 4 0,5-1 0,-1 5 0,3-4 0,-4 8 0,3-7 0,-6 6 0,5-6 0,-5 2 0,6 1 0,-6-4 0,6 4 0,-6-5 0,2 1 0,-3 0 0,4-1 0,-3 1 0,2-1 0,-3 1 0,3-4 0,-2 2 0,2-2 0,-3 4 0,4-5 0,-4 4 0,6-4 0,-5 5 0,2-1 0,1 1 0,-3-1 0,2 1 0,0-1 0,-2 1 0,2-1 0,-3 0 0,3-2 0,4-2 0,1-3 0,-2-3 0,-3-1 0,1 0 0,-3-3 0,2 3 0,0 0 0,-2-2 0,6 2 0,-7-3 0,3-1 0,-3 1 0,0 0 0,0 0 0,0 0 0,0 0 0,0-5 0,0 4 0,4-4 0,-3 4 0,2 1 0,-3-1 0,0 0 0,3 1 0,-2-1 0,2 0 0,-3 1 0,0-1 0,4 1 0,-4-1 0,4 1 0,-4 0 0,3-1 0,-2 1 0,2-1 0,0 1 0,-2-1 0,3 1 0,-1-1 0,-2 1 0,2-1 0,-3 1 0,0 0 0,3 3 0,-2-3 0,3 3 0,-4-4 0,3 0 0,-2 1 0,2 0 0,0 3 0,-2-3 0,5 3 0,-5-3 0,5-1 0,-5 1 0,2 0 0,0 3 0,-2-3 0,3 22 0,-4-11 0,0 16 0,0-13 0,0 1 0,0-1 0,0 0 0,0 0 0,0 0 0,0 1 0,0-1 0,0 1 0,0-1 0,0 1 0,0-1 0,0 1 0,0-1 0,0 1 0,0-1 0,9-12 0,-3 6 0,7-10 0,-9 6 0,-1-1 0,-3-3 0,0 0 0,0-1 0,0 1 0,0-1 0,0 1 0,0 0 0,0-1 0,0 1 0,0 0 0,0 0 0,0 0 0,0 0 0,0 0 0,4-1 0,0 1 0,3 0 0,-3 0 0,2-1 0,-2 1 0,4-1 0,-4 1 0,2 3 0,-2-3 0,4 3 0,-1-3 0,0 3 0,-3-3 0,-1 3 0,-3-3 0,0 0 0,0-1 0,0 0 0,0-3 0,0 2 0,3-3 0,1 5 0,1-1 0,-2 1 0,0-1 0,-2 1 0,2 0 0,-3 0 0,0 0 0,0 0 0,0-1 0,0 1 0,3-1 0,-2-4 0,3 4 0,-1-4 0,-2 5 0,5-1 0,-5 1 0,3-1 0,-4 1 0,3 3 0,-2-3 0,2 3 0,-3-4 0,0 1 0,0 0 0,0 0 0,4 0 0,-4-1 0,4 1 0,-1-1 0,-2 0 0,2 1 0,1-1 0,-4-4 0,7 4 0,-6-4 0,2 4 0,1 1 0,-4-1 0,4 1 0,-1 3 0,-2-3 0,2 3 0,1 0 0,-3-3 0,2 3 0,-3-3 0,0 0 0,3 3 0,-2-2 0,2 2 0,0-4 0,-2 0 0,6 1 0,-7-1 0,4 0 0,-1 1 0,-2-5 0,6 3 0,-3-2 0,0 3 0,-1 1 0,0-1 0,-2 1 0,5 0 0,-5-1 0,2 1 0,1-1 0,0 1 0,0 0 0,-1-1 0,0 4 0,-2-2 0,3 1 0,-4-2 0,3 3 0,-2-3 0,2 3 0,0-3 0,-2-1 0,2 0 0,0 4 0,-2-3 0,3 3 0,-1-3 0,-3-1 0,4 1 0,-4 0 0,3-1 0,-2 1 0,2-1 0,-3 1 0,0 0 0,3 3 0,-2-3 0,3 3 0,-4-4 0,0 1 0,0 0 0,3 3 0,-2-3 0,2 3 0,-3-3 0,0-1 0,3 4 0,-2-3 0,3 3 0,-4-3 0,0-1 0,3 1 0,-2 0 0,2-1 0,-3 1 0,0 0 0,3-1 0,-2 0 0,2 1 0,-3 0 0,0-1 0,0 1 0,0-1 0,0 1 0,0 0 0,0-1 0,0 1 0,0-1 0,3 0 0,-2 1 0,2-1 0,-3 1 0,0-1 0,0 1 0,0-1 0,0 1 0,0-1 0,0 1 0,0-1 0,4 1 0,-4-1 0,4 1 0,-4-5 0,0 3 0,0-2 0,0 3 0,0 0 0,3 1 0,-2-1 0,2 1 0,-3-1 0,0 1 0,3-1 0,-2 1 0,2 0 0,-3-1 0,0 1 0,0-1 0,0 1 0,4 3 0,-4-3 0,4 3 0,-4-4 0,0 1 0,0-1 0,0 1 0,0-1 0,3 1 0,-2-1 0,2 0 0,-3 1 0,0-1 0,0 1 0,0-1 0,4 1 0,-4-1 0,4 1 0,-4-1 0,0 1 0,0-1 0,3 1 0,-2-1 0,2-3 0,-3 2 0,0-2 0,0 3 0,0 0 0,4 1 0,-4-1 0,4 1 0,-4-1 0,0 1 0,0-1 0,0 1 0,3-1 0,-2 0 0,2 1 0,-3-1 0,0 0 0,0 1 0,0-1 0,0 1 0,4 3 0,-4-3 0,4 3 0,-4-4 0,0 1 0,0 0 0,0 0 0,3 3 0,-2-3 0,2 4 0,-3-5 0,3 1 0,-2 0 0,2-1 0,1 1 0,-4-1 0,4 1 0,-1-1 0,-2 1 0,2 0 0,0 0 0,-2-1 0,5 1 0,-5 0 0,2 0 0,0-1 0,-2 1 0,2-1 0,-3 1 0,0-1 0,0 1 0,0 0 0,0 0 0,0 0 0,0 0 0,0-1 0,0 1 0,-3 3 0,-4 1 0,2 6 0,-5-2 0,6 6 0,-3-6 0,-5 6 0,3-3 0,-7 1 0,8 1 0,-8-5 0,7 2 0,-6 1 0,6-3 0,-7 3 0,8-4 0,-8 3 0,7-2 0,-6 3 0,6-4 0,-7 0 0,4 0 0,-1 0 0,-3 4 0,8-3 0,-8 2 0,7-3 0,-7 0 0,8 4 0,-8-4 0,7 4 0,-2-4 0,-1 3 0,3-2 0,-2 3 0,3-4 0,1 3 0,-1-2 0,0 3 0,-3-1 0,2-2 0,-7 3 0,4-4 0,-1 0 0,-3 0 0,8 3 0,-8-2 0,3 2 0,0-3 0,-2 0 0,2 0 0,0 0 0,2 4 0,-1-4 0,3 4 0,-2-4 0,3 0 0,0 3 0,1-2 0,-1 2 0,1-3 0,-1 3 0,0-2 0,1 3 0,-1-4 0,0 3 0,1-2 0,-1 2 0,0 0 0,-3-2 0,2 3 0,-2-4 0,0 3 0,2-2 0,-1 2 0,2-3 0,4 3 0,-2-2 0,2 2 0,0 0 0,-2-2 0,2 3 0,-1-1 0,-1-3 0,2 7 0,-4-6 0,1 5 0,-1-5 0,1 2 0,0-3 0,-1 0 0,1 0 0,-1 0 0,1 0 0,0 0 0,0 0 0,0-3 0,3-1 0,-2 0 0,21 14 0,-11-4 0,16 11 0,-12-9 0,-1 0 0,5-4 0,-4 2 0,8-1 0,-3-1 0,-1 3 0,4-6 0,-8 6 0,4-6 0,-1 2 0,2-3 0,0 3 0,2-2 0,-2 2 0,-1-3 0,4 0 0,-8 0 0,8 0 0,-8 0 0,8 0 0,-7 0 0,2 0 0,-3 0 0,3 0 0,-2 0 0,2 0 0,1 0 0,-4 0 0,8 0 0,-3 4 0,-1-3 0,4 3 0,-4-4 0,5 3 0,-4-2 0,2 3 0,-6-4 0,2 0 0,-3 0 0,3 0 0,-2 0 0,7 0 0,-8 0 0,8 0 0,-8 0 0,4 0 0,-1 0 0,-2 0 0,2 0 0,-3 0 0,-1 0 0,-3 3 0,-1 4 0,-3 1 0,-3-1 0,-1 0 0,-4-6 0,-4 2 0,4 0 0,-8-2 0,3 6 0,-3-6 0,-1 3 0,0 0 0,1-3 0,-1 6 0,0-6 0,-4 7 0,3-7 0,-4 6 0,9-6 0,-2 7 0,2-7 0,-4 6 0,4-6 0,-2 6 0,6-6 0,-7 7 0,8-7 0,-4 6 0,5-7 0,-1 7 0,0-6 0,1 2 0,-1 1 0,0-3 0,1 2 0,-1 0 0,1 1 0,0 0 0,0 2 0,0-5 0,0 2 0,0-3 0,-1 0 0,1 0 0,-1 0 0,1 0 0,-1 0 0,1 0 0,-1 0 0,1 0 0,-1 0 0,1 0 0,0 0 0,-1 0 0,-3 0 0,2 0 0,-3 0 0,1 0 0,-2 0 0,0 0 0,-2 0 0,6 0 0,-3-4 0,5 4 0,-1-4 0,28 4 0,-10 0 0,24 4 0,-17 0 0,-1 1 0,1 2 0,0-2 0,-1 0 0,1 2 0,-1-6 0,1 3 0,0-1 0,-1-2 0,-3 3 0,3-4 0,-4 0 0,5 0 0,-5 0 0,0 0 0,0 0 0,-4 0 0,8 0 0,-8 0 0,4 0 0,-1 0 0,-2 0 0,2 0 0,-3 0 0,-1 0 0,1 0 0,-1 0 0,1 0 0,-1 0 0,1 0 0,-1 0 0,1 0 0,-1 0 0,1 0 0,-1 0 0,1 0 0,-1 0 0,1 0 0,-1 0 0,1 0 0,0 0 0,-1 0 0,1 0 0,-1 0 0,1 0 0,-1 0 0,5 0 0,-4 3 0,4-2 0,-5 2 0,1-3 0,-4 4 0,2-4 0,-2 4 0,3-4 0,0 0 0,1 0 0,-1 0 0,5 0 0,-4 0 0,4 0 0,-5 0 0,1 0 0,-4 3 0,0 0 0,-14 4 0,0-3 0,-5 0 0,3-4 0,0 0 0,4 3 0,-8-2 0,7 2 0,-7-3 0,8 3 0,-8-2 0,3 3 0,-3-1 0,3-2 0,-3 3 0,4 0 0,-5-3 0,0 2 0,4 1 0,-2-4 0,2 4 0,-4-1 0,1-2 0,3 6 0,-3-6 0,3 6 0,-3-6 0,3 3 0,-3-1 0,8-2 0,-8 3 0,7-4 0,-3 0 0,5 0 0,-1 3 0,-3-2 0,2 3 0,-2-4 0,3 0 0,0 0 0,1 0 0,3 3 0,-3-3 0,6 7 0,-2-4 0,3 4 0,0 0 0,0 0 0,0 0 0,0 0 0,0 1 0,4 4 0,0 0 0,4 5 0,1-1 0,-1-3 0,0-2 0,-1-3 0,1-1 0,-1 1 0,1-4 0,-1-1 0,1-3 0,-1 0 0,1 0 0,-1 0 0,1 0 0,-1 0 0,5 0 0,0 0 0,1 0 0,3 0 0,-4 0 0,1 0 0,2 0 0,-6 0 0,2 0 0,-3 0 0,-1 0 0,1 0 0,0 0 0,-1 0 0,0 0 0,1 0 0,-1 0 0,1 0 0,-1 0 0,1 0 0,-1 0 0,1 0 0,-1 0 0,1 0 0,-4-3 0,2 2 0,-2-2 0,3-1 0,0 4 0,5-8 0,-4 7 0,4-2 0,-5-1 0,1 4 0,-1-4 0,-2 1 0,-2-1 0,-3-3 0,0 0 0,0 0 0,-3 3 0,-5 8 0,-4 1 0,-4 6 0,-1-2 0,-4-1 0,-2 5 0,1 1 0,-5 0 0,5 2 0,-6-6 0,1 8 0,4-9 0,1 4 0,6-5 0,-1 1 0,4-5 0,2 0 0,3-4 0,0 0 0,1 0 0,-1 0 0,0 0 0,1 0 0,-1 0 0,1 0 0,-1 3 0,1-2 0,-1 2 0,0-3 0,1 4 0,-1-3 0,1 2 0,3 0 0,-3-2 0,6 5 0,-2-2 0,3 3 0,0 0 0,0 1 0,-3-1 0,2 1 0,-3-1 0,1 1 0,2-1 0,1-3 0,7-1 0,5-3 0,0 0 0,4 0 0,-8 0 0,4 0 0,-5 0 0,1 0 0,3 0 0,-2 0 0,3 0 0,-1 0 0,-2 0 0,6 0 0,-6 0 0,7 0 0,-4 0 0,1 0 0,2 0 0,-6-3 0,6 2 0,-6-6 0,3 7 0,-5-7 0,1 6 0,-1-2 0,1 3 0,-1 0 0,-3 3 0,-1 4 0,-3 1 0,0 2 0,0-3 0,0 1 0,0-1 0,0 1 0,0-1 0,0 1 0,0-1 0,0 1 0,0 3 0,0-2 0,0 6 0,0-2 0,-3-1 0,2 4 0,-6-7 0,2 6 0,1-6 0,0 2 0,1 1 0,2-4 0,-6 4 0,6-4 0,-6-1 0,6 1 0,-2-1 0,-1 1 0,3 3 0,-2-2 0,3 6 0,0-6 0,0 2 0,0 1 0,-3-4 0,2 4 0,-3-5 0,4 5 0,0-3 0,0 2 0,0-3 0,-3-1 0,2 1 0,-2-1 0,3 1 0,0-1 0,0 1 0,0-1 0,0 1 0,0-1 0,0 5 0,0-4 0,0 4 0,0-4 0,0-1 0,0 1 0,0-1 0,0 0 0,-8-20 0,6 8 0,-9-21 0,7 18 0,-1-8 0,-1 7 0,5-2 0,-6-1 0,6 3 0,-7-6 0,3 2 0,1 0 0,-4-2 0,7 2 0,-6 0 0,3-3 0,-4 4 0,3-1 0,-3-3 0,4 8 0,-1-4 0,-1 4 0,5 1 0,-3-1 0,4 1 0,0-1 0,-3 1 0,2-1 0,-2 1 0,3-1 0,0 1 0,0-1 0,0 1 0,0-1 0,0 0 0,0 1 0,0-1 0,-4 0 0,4 1 0,-7 3 0,6-3 0,-6 3 0,3-1 0,0 12 0,1 2 0,3 10 0,0-2 0,0 0 0,3-1 0,2 1 0,4 4 0,0 2 0,-1-1 0,1 5 0,0-10 0,-1 5 0,1-1 0,-1-3 0,1 3 0,-1-4 0,0-4 0,-3 2 0,2-6 0,-7 7 0,7-8 0,-6 4 0,2-5 0,1 1 0,-3 3 0,2-2 0,-3 2 0,0-3 0,3-1 0,-2 1 0,2-1 0,-3 1 0,0-1 0,0 1 0,0-1 0,0 1 0,4-1 0,-3 1 0,2-1 0,-3 1 0,0-1 0,0 1 0,3-1 0,-2 1 0,2-1 0,-3 1 0,4-1 0,-3 1 0,2-1 0,-3 1 0,4 4 0,-4-4 0,4 8 0,-4-8 0,0 4 0,0-1 0,0-2 0,0 3 0,0-5 0,0 0 0,3-2 0,-2-21 0,6 4 0,-6-15 0,6 10 0,-2-4 0,0-2 0,3-10 0,-3 4 0,5-9 0,0 3 0,-1-5 0,6 0 0,-4 1 0,4-8 0,-6 11 0,6-8 0,-5 9 0,5-5 0,-6 6 0,1 1 0,-1 6 0,0-1 0,0 1 0,0-1 0,0 5 0,0-3 0,-4 12 0,2-6 0,-2 11 0,-1-3 0,3 5 0,-3 3 0,0-3 0,-1 3 0,-3-3 0,0 0 0,0-1 0,4 1 0,-4 0 0,7-5 0,-6 4 0,6-4 0,-6 0 0,2 4 0,1-4 0,-3 0 0,5 3 0,-5-2 0,2 3 0,-3 1 0,0-1 0,0 0 0,0 4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2T00:51:53.0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19:46:05.5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1 224 24575,'92'0'0,"0"0"0,1 0 0,-1 0 0,0 0 0,0 0 0,1 0 0,11 0 0,7-1 0,-1 0 0,-10 1 0,-16-1 0,-25 0 0,-9 0 0,29-3 0,-57 4 0,4 0 0,-8 0 0,4 0 0,-6 0 0,-3 0 0,10 0 0,-13 0 0,13 0 0,-14 0 0,6 0 0,-6 0 0,2 0 0,-3 0 0,3 0 0,-37 3 0,22-2 0,-30 2 0,26-3 0,0 0 0,-3 4 0,3-3 0,1 8 0,4-1 0,3 3 0,-4 0 0,-1 5 0,-3-2 0,-1 7 0,-3 0 0,2-3 0,-7 8 0,7-8 0,-6 4 0,2-1 0,-3-3 0,-1 8 0,1-8 0,-6 9 0,4-4 0,-4 1 0,6-3 0,0-4 0,4-5 0,-3 0 0,11-4 0,-6 0 0,7-4 0,30-23 0,-9 5 0,41-31 0,-27 23 0,17-19 0,10 4 0,-3-9 0,26-4 0,-28 9 0,10-5 0,-11 6 0,6-7 0,-7 7 0,-1-3 0,-13 10 0,-2 2 0,-12 8 0,-1 10 0,-9-3 0,-2 10 0,-3-1 0,0 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19:46:07.3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24575,'87'0'0,"1"0"0,-1 0 0,-1 0-984,9 0 656,-42 0 1,0 0 327,39 0 0,-41 0 0,0 0 0,37 0 0,-38 0 0,-3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19:46:13.2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24575,'30'0'0,"7"0"0,-7 0 0,4 0 0,11 0 0,-3 0 0,-12 0 0,-6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20:02:07.3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201 186 24575,'0'40'0,"0"-14"0,0 4 0,0-16 0,0 7 0,0-4 0,0-1 0,0 6 0,0-4 0,0 3 0,0 0 0,0-3 0,0 8 0,0-8 0,-4 4 0,3-6 0,-3 1 0,4 0 0,0-5 0,-3 4 0,2-8 0,-3 4 0,4-5 0,-3 4 0,2-2 0,-3 1 0,4 1 0,0-2 0,-3 2 0,2-4 0,-2 4 0,0-3 0,-5-1 0,-3-3 0,-1-4 0,1 0 0,4 0 0,-4 0 0,2 0 0,-6 0 0,7 0 0,-4 0 0,0 0 0,4 0 0,-4 0 0,4 0 0,-2 0 0,5-10 0,-2 5 0,7-9 0,0 3 0,0 3 0,0-7 0,0 6 0,0-6 0,0 6 0,0-3 0,0 1 0,0 2 0,0-7 0,0 8 0,0-8 0,0 7 0,0-7 0,0 4 0,0-1 0,0-3 0,0 3 0,0-3 0,0 3 0,0-3 0,0 8 0,0-8 0,0 7 0,0-2 0,0-1 0,0 3 0,0-6 0,0 2 0,0 0 0,0-3 0,0 8 0,0-8 0,0 3 0,0 1 0,0-4 0,0 7 0,0-7 0,0 8 0,0-8 0,0 8 0,0-4 0,4 4 0,-4 1 0,4-4 0,-1 2 0,-2-6 0,6 6 0,-7-2 0,4 3 0,-1 0 0,2-3 0,-1 2 0,3-3 0,-6 5 0,2-1 0,0-3 0,1 3 0,1-3 0,-2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20:02:10.3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1 24575,'0'23'0,"0"-3"0,0-13 0,0 1 0,0 2 0,0-1 0,0 2 0,0-1 0,0-1 0,0 2 0,0-1 0,0 3 0,0-1 0,-3-1 0,2-3 0,-2-1 0,3 8 0,0-5 0,-4 5 0,3-8 0,-2 1 0,-1 3 0,3-2 0,-2 2 0,-1-3 0,3-1 0,-2 5 0,3-4 0,-3 4 0,2-5 0,-3 4 0,1-2 0,2 1 0,-2 1 0,3-3 0,0 3 0,0 0 0,0-3 0,0 2 0,0 1 0,0-3 0,0 3 0,0-1 0,0-2 0,0 3 0,0 0 0,0-3 0,0 2 0,0 1 0,0-3 0,0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20:02:12.9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 1 24575,'-9'24'0,"-3"2"0,11-14 0,-6 5 0,3-5 0,-1 4 0,-2-8 0,6 8 0,-5-7 0,5 2 0,-6-3 0,6-1 0,-6 4 0,7-3 0,-4 3 0,4 0 0,0-3 0,0 2 0,0 1 0,0-3 0,0 3 0,0-1 0,0-1 0,0 2 0,0 0 0,0-3 0,0 3 0,0 0 0,0-3 0,0 3 0,0 0 0,0-3 0,0 3 0,3 0 0,-2-3 0,6 3 0,-3-4 0,6-3 0,-2 2 0,3-5 0,-1 5 0,-1-5 0,1 6 0,-2-6 0,0 5 0,2-5 0,-2 3 0,2-4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4T15:39:26.9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4099 467 24575,'-43'0'0,"9"0"0,8 0 0,2 0 0,-4 0 0,-12 0 0,9 0 0,-4 0 0,-13 0 0,15 0 0,-16 0 0,8 0 0,-2 0 0,-8 0 0,8 0 0,-5 0 0,-17 0 0,-18 0 0,10 0 0,-17 0 0,18 0 0,-10 0 0,23 0 0,35 0 0,4 0 0,4 0 0,-5 0 0,0 0 0,-1 0 0,1 0 0,0 0 0,-6 0 0,4 0 0,-10 0 0,11 0 0,-6 0 0,7 0 0,0 0 0,-6 0 0,4 0 0,-4 0 0,6 0 0,0 0 0,0 0 0,-6 0 0,4 0 0,-4 0 0,6 0 0,0 0 0,5 0 0,-4 0 0,9 0 0,-4 0 0,0 0 0,5 0 0,-5-4 0,10 0 0,1-5 0,4-4 0,0 3 0,0-4 0,0 5 0,4-1 0,20-7 0,1 0 0,31-9 0,6-7 0,0 11 0,-15 0 0,-1 2 0,11 3 0,-7-4 0,3-1 0,20 5 0,-25-1 0,1 0-207,0 6 1,0 1 206,41-12 0,-2 1 0,-2 7 0,-16 2 0,6 5 0,-16-4 0,-2 10 0,-14-3 0,4 5 0,-12 0 0,0 0 413,-3 0-413,-16 0 0,15 0 0,-20 0 0,14 0 0,-10 0 0,11 0 0,-5 0 0,5 0 0,0 0 0,-4 0 0,10 0 0,-11 0 0,11 0 0,-10 0 0,-1 0 0,-3 0 0,-3 0 0,0 0 0,4 0 0,-4 0 0,5 0 0,0 0 0,6 0 0,-5 0 0,5 0 0,-6 0 0,0 0 0,0 0 0,-6 0 0,5 4 0,-9-2 0,4 7 0,-6-8 0,1 7 0,-5-3 0,-1 4 0,-4 5 0,0-4 0,0 4 0,0-5 0,0 1 0,0-1 0,0 1 0,0 4 0,0 8 0,0 1 0,0 4 0,0 0 0,0-5 0,0 5 0,-5-6 0,-1 0 0,-4-5 0,-5 4 0,4-10 0,-9 5 0,4-5 0,-5 1 0,-6 0 0,4-5 0,-10-1 0,-2-5 0,-2 0 0,-11 0 0,11 0 0,-11 0 0,4 0 0,-6 0 0,0 0 0,0 0 0,1 0 0,-2 0 0,-7 0 0,-2 0 0,0 0 0,-6 0 0,14 0 0,-14 0 0,14 5 0,-7-3 0,9 3 0,0 1 0,-1-5 0,8 5 0,-6-6 0,6 5 0,-7-3 0,-1 3 0,1 1 0,0-5 0,6 5 0,-4-6 0,4 0 0,1 0 0,1 0 0,1 0 0,-3 5 0,1-3 0,-6 3 0,6 1 0,-7-5 0,-1 5 0,1-1 0,7-3 0,-6 3 0,6-5 0,-1 0 0,3 0 0,12 0 0,-4 6 0,10-5 0,-4 4 0,6-5 0,0 5 0,0-4 0,5 3 0,-4 1 0,9-4 0,-4 8 0,1-8 0,3 3 0,0 1 0,3-4 0,2 3 0,-3 0 0,4 5 0,-4 2 0,8 2 0,-7-4 0,2-4 0,-3 4 0,-1-4 0,-5 5 0,-1 0 0,0 0 0,-4 1 0,-2-6 0,0 4 0,-5-3 0,5 0 0,1 3 0,0-8 0,0 9 0,-6-9 0,9 8 0,-7-8 0,9 3 0,-6-4 0,1 0 0,0 0 0,5 4 0,-4-3 0,10 3 0,-10-4 0,9 0 0,-4 0 0,5 0 0,-4 0 0,3 0 0,-4 0 0,5 0 0,1 0 0,-1 0 0,-5 5 0,4-4 0,-3 4 0,4-5 0,0 0 0,1 0 0,-6 0 0,4 0 0,-4 0 0,6 0 0,-6 0 0,4 0 0,-4 0 0,6 0 0,-1 0 0,-5 0 0,5 0 0,-5 0 0,5 0 0,-5 0 0,5 0 0,-5 0 0,0 0 0,4 0 0,-9 0 0,4 0 0,0 0 0,-4 0 0,4 0 0,-5 0 0,0 0 0,5 0 0,-4 0 0,4 0 0,0 0 0,-4 0 0,9 0 0,-8 0 0,8 0 0,-9 0 0,9 0 0,-9 0 0,9 0 0,-9 0 0,9 0 0,-9 0 0,10 0 0,-5 0 0,0 0 0,4 0 0,-4 0 0,6 0 0,-1 0 0,1 0 0,-1 0 0,0 0 0,1 0 0,-6 0 0,4 0 0,-3 0 0,4 0 0,1 0 0,-1-4 0,1-2 0,-1-3 0,1-1 0,-1 1 0,1 4 0,-1-4 0,-5 3 0,4-3 0,-4-7 0,0 5 0,4-4 0,-9 0 0,9 4 0,-9-9 0,9 9 0,-4-8 0,6 8 0,-1-4 0,0 6 0,5-1 0,1 1 0,4 0 0,0-1 0,0 1 0,0 0 0,0-1 0,0 1 0,0-1 0,0-4 0,0 3 0,0-4 0,0 5 0,4 1 0,2-6 0,3 4 0,1-3 0,-1 4 0,1 1 0,0-6 0,-1 4 0,1-4 0,0 1 0,5 2 0,-4-8 0,5 4 0,-6 0 0,0 1 0,-1 5 0,0 1 0,1-1 0,-5 1 0,-1-1 0,4 5 0,-2 1 0,8 4 0,-5 0 0,0 0 0,1 0 0,4 0 0,-3 0 0,9 0 0,2 0 0,0 0 0,5 0 0,0 0 0,-5 0 0,11 0 0,-10 0 0,10 0 0,-11 0 0,11 0 0,-11 0 0,5 0 0,0 0 0,-4 0 0,4 0 0,-6 5 0,6-4 0,-5 8 0,5-3 0,0 0 0,2 4 0,-1-9 0,5 9 0,-4-9 0,5 4 0,1-5 0,-1 0 0,1 6 0,-1-5 0,1 4 0,-1-5 0,-5 0 0,-2 0 0,-6 0 0,0 0 0,0 0 0,6 0 0,-10 0 0,15 0 0,-15 0 0,10 0 0,-6 0 0,0 0 0,0 0 0,6 0 0,-4 0 0,4 0 0,0-5 0,-5 3 0,11-3 0,-10 1 0,10 2 0,-5-2 0,1-1 0,4 4 0,-5-4 0,1 5 0,4 0 0,-11-5 0,11 4 0,-10-4 0,4 5 0,0 0 0,-5 0 0,5 0 0,-6 0 0,4 0 0,-8 0 0,7 0 0,-13 0 0,4 0 0,-6 0 0,-40 14 0,11-5 0,-30 11 0,17-9 0,5 0 0,-7 1 0,6-1 0,-4 0 0,11 0 0,-12 0 0,12 4 0,-11-2 0,10 2 0,-4-4 0,6 0 0,0-1 0,-1 1 0,1-1 0,-6 1 0,4-5 0,-10 4 0,5-8 0,-7 8 0,6-9 0,-4 9 0,-2-8 0,-2 3 0,-4 0 0,6-4 0,-7 4 0,6-5 0,-13 6 0,13-5 0,-6 5 0,1-6 0,4 0 0,-11 5 0,11-3 0,-4 3 0,6-5 0,1 0 0,-1 0 0,0 5 0,1-3 0,-1 3 0,6-5 0,2 0 0,6 0 0,0 0 0,0 0 0,0 0 0,5 0 0,1 0 0,5 0 0,-4 0 0,3 0 0,-4 0 0,6 0 0,0 0 0,0 0 0,0 0 0,1 0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20:16:45.499"/>
    </inkml:context>
    <inkml:brush xml:id="br0">
      <inkml:brushProperty name="width" value="0.1" units="cm"/>
      <inkml:brushProperty name="height" value="0.1" units="cm"/>
      <inkml:brushProperty name="color" value="#CAE9FF"/>
    </inkml:brush>
  </inkml:definitions>
  <inkml:trace contextRef="#ctx0" brushRef="#br0">1 1 24575,'0'11'0,"0"0"0,0-4 0,0 1 0,0-1 0,0 1 0,0-1 0,0 0 0,0 0 0,0 0 0,0 0 0,0 1 0,0-1 0,0 1 0,0-1 0,0 1 0,0-1 0,0 1 0,3-4 0,-2 2 0,2-1 0,0 2 0,1 0 0,1 1 0,1-1 0,-5 0 0,5 1 0,-5-1 0,5-3 0,-5 2 0,2-2 0,0 0 0,-2 2 0,6-6 0,-3 6 0,3-5 0,0 2 0,0-3 0,0 0 0,0 0 0,1 0 0,-1 0 0,1 0 0,-1 0 0,0 0 0,1 0 0,-4-3 0,-4 3 0,-4-3 0,-3 3 0,-1 0 0,1 0 0,-1 0 0,0 0 0,1 0 0,-1 0 0,1 0 0,-1 0 0,1-4 0,-1 3 0,1-2 0,-1 0 0,1 2 0,-1-2 0,4-1 0,-2 4 0,2-7 0,0 6 0,1-2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20:17:52.566"/>
    </inkml:context>
    <inkml:brush xml:id="br0">
      <inkml:brushProperty name="width" value="0.1" units="cm"/>
      <inkml:brushProperty name="height" value="0.1" units="cm"/>
      <inkml:brushProperty name="color" value="#CDACFF"/>
    </inkml:brush>
  </inkml:definitions>
  <inkml:trace contextRef="#ctx0" brushRef="#br0">0 14 24575,'7'11'0,"-3"0"0,3-7 0,-3 3 0,0-3 0,2 3 0,-2 0 0,3 0 0,-3 0 0,3-3 0,-7 2 0,7-5 0,-6 5 0,5-5 0,-5 5 0,2-2 0,0 0 0,-2 2 0,0-5 0,-5 2 0,0-6 0,-2 2 0,5-6 0,-6 6 0,6-6 0,-2 3 0,0 0 0,2-2 0,-3 1 0,1-2 0,2-1 0,-2 1 0,3 0 0,0-1 0,0 1 0,0-1 0,0 1 0,0-1 0,0 1 0,0-1 0,0 7 0,0 9 0,0 1 0,0 5 0,0-7 0,4 1 0,0-1 0,0 5 0,3-4 0,-3 8 0,4-7 0,-4 6 0,3-6 0,-6 2 0,6 1 0,-3-4 0,1 8 0,1-7 0,-2 2 0,1-3 0,-2-1 0,0 1 0,-2-1 0,2 1 0,1-1 0,-3 0 0,2-5 0,-3-9 0,0 1 0,0-3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2T00:51:53.06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5:48:26.6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37 24575,'0'26'0,"0"-5"0,4-16 0,11-21 0,-4 8 0,8-12 0,-11 13 0,-3 2 0,2-3 0,-2-1 0,0 1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9T15:48:28.8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0 24575,'-22'4'0,"0"-3"0,22 6 0,-8-2 0,4 3 0,-5 0 0,-4 1 0,3 4 0,-3-4 0,0 9 0,3-5 0,-3 1 0,4-1 0,1-5 0,3 1 0,-2-1 0,6 0 0,-3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20:17:52.566"/>
    </inkml:context>
    <inkml:brush xml:id="br0">
      <inkml:brushProperty name="width" value="0.1" units="cm"/>
      <inkml:brushProperty name="height" value="0.1" units="cm"/>
      <inkml:brushProperty name="color" value="#CDACFF"/>
    </inkml:brush>
  </inkml:definitions>
  <inkml:trace contextRef="#ctx0" brushRef="#br0">0 14 24575,'7'11'0,"-3"0"0,3-7 0,-3 3 0,0-3 0,2 3 0,-2 0 0,3 0 0,-3 0 0,3-3 0,-7 2 0,7-5 0,-6 5 0,5-5 0,-5 5 0,2-2 0,0 0 0,-2 2 0,0-5 0,-5 2 0,0-6 0,-2 2 0,5-6 0,-6 6 0,6-6 0,-2 3 0,0 0 0,2-2 0,-3 1 0,1-2 0,2-1 0,-2 1 0,3 0 0,0-1 0,0 1 0,0-1 0,0 1 0,0-1 0,0 1 0,0-1 0,0 7 0,0 9 0,0 1 0,0 5 0,0-7 0,4 1 0,0-1 0,0 5 0,3-4 0,-3 8 0,4-7 0,-4 6 0,3-6 0,-6 2 0,6 1 0,-3-4 0,1 8 0,1-7 0,-2 2 0,1-3 0,-2-1 0,0 1 0,-2-1 0,2 1 0,1-1 0,-3 0 0,2-5 0,-3-9 0,0 1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D41DC-1EFB-7F42-B5C4-04EACB50A421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F730-664C-EC4C-8430-1648CEE17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F730-664C-EC4C-8430-1648CEE177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77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15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00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74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950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882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25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23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64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29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474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2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21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31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430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48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39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89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40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7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41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0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42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6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561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82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45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41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46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4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702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47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34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48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597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49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13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50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783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51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80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70D3C889-C823-724A-A3DB-76CCEC22D041}" type="slidenum">
              <a:rPr lang="en-US" sz="1200">
                <a:latin typeface="Arial" charset="0"/>
              </a:rPr>
              <a:pPr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88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12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75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642549A1-32A2-0A43-B15C-AC49529A38D5}" type="slidenum">
              <a:rPr lang="en-US" sz="1200">
                <a:latin typeface="Arial" charset="0"/>
              </a:rPr>
              <a:pPr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57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3AC758CA-5DAD-E648-9F4C-1B73EAE70757}" type="slidenum">
              <a:rPr lang="en-US" sz="1200">
                <a:latin typeface="Arial" charset="0"/>
              </a:rPr>
              <a:pPr/>
              <a:t>14</a:t>
            </a:fld>
            <a:endParaRPr lang="en-US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7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0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3895176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8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C3CA-A8B7-6D4A-B8A4-75E1800DB7C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8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C3CA-A8B7-6D4A-B8A4-75E1800DB7CC}" type="datetimeFigureOut">
              <a:rPr lang="en-US" smtClean="0"/>
              <a:t>4/14/20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C428-0E8C-C54A-A307-31D54E23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customXml" Target="../ink/ink4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7.xml"/><Relationship Id="rId18" Type="http://schemas.openxmlformats.org/officeDocument/2006/relationships/image" Target="../media/image17.png"/><Relationship Id="rId3" Type="http://schemas.openxmlformats.org/officeDocument/2006/relationships/customXml" Target="../ink/ink6.xml"/><Relationship Id="rId7" Type="http://schemas.openxmlformats.org/officeDocument/2006/relationships/image" Target="../media/image274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1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../media/image275.png"/><Relationship Id="rId4" Type="http://schemas.openxmlformats.org/officeDocument/2006/relationships/image" Target="../media/image19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9.png"/><Relationship Id="rId7" Type="http://schemas.openxmlformats.org/officeDocument/2006/relationships/image" Target="../media/image1310.png"/><Relationship Id="rId12" Type="http://schemas.openxmlformats.org/officeDocument/2006/relationships/image" Target="../media/image2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22.png"/><Relationship Id="rId5" Type="http://schemas.openxmlformats.org/officeDocument/2006/relationships/image" Target="../media/image21.tiff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4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0.png"/><Relationship Id="rId13" Type="http://schemas.openxmlformats.org/officeDocument/2006/relationships/image" Target="../media/image2210.png"/><Relationship Id="rId3" Type="http://schemas.openxmlformats.org/officeDocument/2006/relationships/image" Target="../media/image24.png"/><Relationship Id="rId7" Type="http://schemas.openxmlformats.org/officeDocument/2006/relationships/customXml" Target="../ink/ink13.xml"/><Relationship Id="rId12" Type="http://schemas.openxmlformats.org/officeDocument/2006/relationships/image" Target="../media/image2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0.png"/><Relationship Id="rId11" Type="http://schemas.openxmlformats.org/officeDocument/2006/relationships/image" Target="../media/image2010.png"/><Relationship Id="rId5" Type="http://schemas.openxmlformats.org/officeDocument/2006/relationships/customXml" Target="../ink/ink12.xml"/><Relationship Id="rId10" Type="http://schemas.openxmlformats.org/officeDocument/2006/relationships/image" Target="../media/image1910.png"/><Relationship Id="rId4" Type="http://schemas.openxmlformats.org/officeDocument/2006/relationships/image" Target="../media/image1610.png"/><Relationship Id="rId9" Type="http://schemas.openxmlformats.org/officeDocument/2006/relationships/customXml" Target="../ink/ink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58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10.png"/><Relationship Id="rId5" Type="http://schemas.openxmlformats.org/officeDocument/2006/relationships/image" Target="../media/image273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51" Type="http://schemas.openxmlformats.org/officeDocument/2006/relationships/image" Target="../media/image1930.png"/><Relationship Id="rId3" Type="http://schemas.openxmlformats.org/officeDocument/2006/relationships/image" Target="../media/image34.png"/><Relationship Id="rId55" Type="http://schemas.openxmlformats.org/officeDocument/2006/relationships/image" Target="../media/image37.png"/><Relationship Id="rId59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5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3" Type="http://schemas.openxmlformats.org/officeDocument/2006/relationships/image" Target="../media/image35.png"/><Relationship Id="rId58" Type="http://schemas.openxmlformats.org/officeDocument/2006/relationships/image" Target="../media/image40.png"/><Relationship Id="rId57" Type="http://schemas.openxmlformats.org/officeDocument/2006/relationships/image" Target="../media/image39.png"/><Relationship Id="rId52" Type="http://schemas.openxmlformats.org/officeDocument/2006/relationships/image" Target="../media/image25.png"/><Relationship Id="rId60" Type="http://schemas.openxmlformats.org/officeDocument/2006/relationships/image" Target="../media/image42.png"/><Relationship Id="rId4" Type="http://schemas.openxmlformats.org/officeDocument/2006/relationships/customXml" Target="../ink/ink15.xml"/><Relationship Id="rId56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25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.png"/><Relationship Id="rId3" Type="http://schemas.openxmlformats.org/officeDocument/2006/relationships/image" Target="../media/image25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500.png"/><Relationship Id="rId10" Type="http://schemas.openxmlformats.org/officeDocument/2006/relationships/image" Target="../media/image54.png"/><Relationship Id="rId4" Type="http://schemas.openxmlformats.org/officeDocument/2006/relationships/image" Target="../media/image490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2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Relationship Id="rId1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2.png"/><Relationship Id="rId3" Type="http://schemas.openxmlformats.org/officeDocument/2006/relationships/image" Target="../media/image71.png"/><Relationship Id="rId7" Type="http://schemas.openxmlformats.org/officeDocument/2006/relationships/customXml" Target="../ink/ink16.xml"/><Relationship Id="rId12" Type="http://schemas.openxmlformats.org/officeDocument/2006/relationships/image" Target="../media/image8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customXml" Target="../ink/ink18.xml"/><Relationship Id="rId5" Type="http://schemas.openxmlformats.org/officeDocument/2006/relationships/image" Target="../media/image77.png"/><Relationship Id="rId10" Type="http://schemas.openxmlformats.org/officeDocument/2006/relationships/image" Target="../media/image80.png"/><Relationship Id="rId4" Type="http://schemas.openxmlformats.org/officeDocument/2006/relationships/image" Target="../media/image76.png"/><Relationship Id="rId9" Type="http://schemas.openxmlformats.org/officeDocument/2006/relationships/customXml" Target="../ink/ink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102.png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" Type="http://schemas.openxmlformats.org/officeDocument/2006/relationships/image" Target="../media/image87.png"/><Relationship Id="rId21" Type="http://schemas.openxmlformats.org/officeDocument/2006/relationships/image" Target="../media/image106.png"/><Relationship Id="rId7" Type="http://schemas.openxmlformats.org/officeDocument/2006/relationships/image" Target="../media/image99.png"/><Relationship Id="rId12" Type="http://schemas.openxmlformats.org/officeDocument/2006/relationships/customXml" Target="../ink/ink21.xml"/><Relationship Id="rId17" Type="http://schemas.openxmlformats.org/officeDocument/2006/relationships/image" Target="../media/image104.png"/><Relationship Id="rId25" Type="http://schemas.openxmlformats.org/officeDocument/2006/relationships/image" Target="../media/image108.png"/><Relationship Id="rId2" Type="http://schemas.openxmlformats.org/officeDocument/2006/relationships/image" Target="../media/image83.png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1.png"/><Relationship Id="rId24" Type="http://schemas.openxmlformats.org/officeDocument/2006/relationships/customXml" Target="../ink/ink27.xml"/><Relationship Id="rId5" Type="http://schemas.openxmlformats.org/officeDocument/2006/relationships/image" Target="../media/image97.png"/><Relationship Id="rId15" Type="http://schemas.openxmlformats.org/officeDocument/2006/relationships/image" Target="../media/image103.png"/><Relationship Id="rId23" Type="http://schemas.openxmlformats.org/officeDocument/2006/relationships/image" Target="../media/image107.png"/><Relationship Id="rId28" Type="http://schemas.openxmlformats.org/officeDocument/2006/relationships/customXml" Target="../ink/ink29.xml"/><Relationship Id="rId10" Type="http://schemas.openxmlformats.org/officeDocument/2006/relationships/customXml" Target="../ink/ink20.xml"/><Relationship Id="rId19" Type="http://schemas.openxmlformats.org/officeDocument/2006/relationships/image" Target="../media/image105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109.png"/><Relationship Id="rId30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95.png"/><Relationship Id="rId4" Type="http://schemas.openxmlformats.org/officeDocument/2006/relationships/image" Target="../media/image123.png"/><Relationship Id="rId9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customXml" Target="../ink/ink30.xml"/><Relationship Id="rId3" Type="http://schemas.openxmlformats.org/officeDocument/2006/relationships/image" Target="../media/image128.png"/><Relationship Id="rId21" Type="http://schemas.openxmlformats.org/officeDocument/2006/relationships/image" Target="../media/image144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41.png"/><Relationship Id="rId20" Type="http://schemas.openxmlformats.org/officeDocument/2006/relationships/customXml" Target="../ink/ink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24" Type="http://schemas.openxmlformats.org/officeDocument/2006/relationships/image" Target="../media/image146.png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23" Type="http://schemas.openxmlformats.org/officeDocument/2006/relationships/image" Target="../media/image145.png"/><Relationship Id="rId10" Type="http://schemas.openxmlformats.org/officeDocument/2006/relationships/image" Target="../media/image135.png"/><Relationship Id="rId19" Type="http://schemas.openxmlformats.org/officeDocument/2006/relationships/image" Target="../media/image143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customXml" Target="../ink/ink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25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customXml" Target="../ink/ink35.xml"/><Relationship Id="rId18" Type="http://schemas.openxmlformats.org/officeDocument/2006/relationships/image" Target="../media/image167.png"/><Relationship Id="rId3" Type="http://schemas.openxmlformats.org/officeDocument/2006/relationships/image" Target="../media/image1550.png"/><Relationship Id="rId21" Type="http://schemas.openxmlformats.org/officeDocument/2006/relationships/image" Target="../media/image170.png"/><Relationship Id="rId7" Type="http://schemas.openxmlformats.org/officeDocument/2006/relationships/image" Target="../media/image159.png"/><Relationship Id="rId12" Type="http://schemas.openxmlformats.org/officeDocument/2006/relationships/image" Target="../media/image162.png"/><Relationship Id="rId17" Type="http://schemas.openxmlformats.org/officeDocument/2006/relationships/image" Target="../media/image16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65.png"/><Relationship Id="rId20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11" Type="http://schemas.openxmlformats.org/officeDocument/2006/relationships/customXml" Target="../ink/ink34.xml"/><Relationship Id="rId5" Type="http://schemas.openxmlformats.org/officeDocument/2006/relationships/image" Target="../media/image157.png"/><Relationship Id="rId15" Type="http://schemas.openxmlformats.org/officeDocument/2006/relationships/image" Target="../media/image164.png"/><Relationship Id="rId23" Type="http://schemas.openxmlformats.org/officeDocument/2006/relationships/image" Target="../media/image172.png"/><Relationship Id="rId10" Type="http://schemas.openxmlformats.org/officeDocument/2006/relationships/image" Target="../media/image161.png"/><Relationship Id="rId19" Type="http://schemas.openxmlformats.org/officeDocument/2006/relationships/image" Target="../media/image168.png"/><Relationship Id="rId4" Type="http://schemas.openxmlformats.org/officeDocument/2006/relationships/image" Target="../media/image156.png"/><Relationship Id="rId9" Type="http://schemas.openxmlformats.org/officeDocument/2006/relationships/customXml" Target="../ink/ink33.xml"/><Relationship Id="rId14" Type="http://schemas.openxmlformats.org/officeDocument/2006/relationships/image" Target="../media/image163.png"/><Relationship Id="rId22" Type="http://schemas.openxmlformats.org/officeDocument/2006/relationships/image" Target="../media/image1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82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7" Type="http://schemas.openxmlformats.org/officeDocument/2006/relationships/image" Target="../media/image176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1.png"/><Relationship Id="rId7" Type="http://schemas.openxmlformats.org/officeDocument/2006/relationships/image" Target="../media/image184.png"/><Relationship Id="rId12" Type="http://schemas.openxmlformats.org/officeDocument/2006/relationships/image" Target="../media/image189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11" Type="http://schemas.openxmlformats.org/officeDocument/2006/relationships/image" Target="../media/image188.png"/><Relationship Id="rId5" Type="http://schemas.openxmlformats.org/officeDocument/2006/relationships/image" Target="../media/image182.png"/><Relationship Id="rId10" Type="http://schemas.openxmlformats.org/officeDocument/2006/relationships/image" Target="../media/image187.png"/><Relationship Id="rId4" Type="http://schemas.openxmlformats.org/officeDocument/2006/relationships/image" Target="../media/image69.png"/><Relationship Id="rId9" Type="http://schemas.openxmlformats.org/officeDocument/2006/relationships/image" Target="../media/image18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0.png"/><Relationship Id="rId3" Type="http://schemas.openxmlformats.org/officeDocument/2006/relationships/image" Target="../media/image88.png"/><Relationship Id="rId7" Type="http://schemas.openxmlformats.org/officeDocument/2006/relationships/image" Target="../media/image183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0.png"/><Relationship Id="rId5" Type="http://schemas.openxmlformats.org/officeDocument/2006/relationships/image" Target="../media/image1811.png"/><Relationship Id="rId4" Type="http://schemas.openxmlformats.org/officeDocument/2006/relationships/image" Target="../media/image89.png"/><Relationship Id="rId9" Type="http://schemas.openxmlformats.org/officeDocument/2006/relationships/image" Target="../media/image18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1.png"/><Relationship Id="rId7" Type="http://schemas.openxmlformats.org/officeDocument/2006/relationships/image" Target="../media/image191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0.png"/><Relationship Id="rId5" Type="http://schemas.openxmlformats.org/officeDocument/2006/relationships/image" Target="../media/image1890.png"/><Relationship Id="rId4" Type="http://schemas.openxmlformats.org/officeDocument/2006/relationships/image" Target="../media/image18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93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10" Type="http://schemas.openxmlformats.org/officeDocument/2006/relationships/image" Target="../media/image213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9.png"/><Relationship Id="rId4" Type="http://schemas.openxmlformats.org/officeDocument/2006/relationships/image" Target="../media/image2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4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230.png"/><Relationship Id="rId7" Type="http://schemas.openxmlformats.org/officeDocument/2006/relationships/customXml" Target="../ink/ink3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png"/><Relationship Id="rId5" Type="http://schemas.openxmlformats.org/officeDocument/2006/relationships/image" Target="../media/image224.png"/><Relationship Id="rId4" Type="http://schemas.openxmlformats.org/officeDocument/2006/relationships/image" Target="../media/image2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4.png"/><Relationship Id="rId4" Type="http://schemas.openxmlformats.org/officeDocument/2006/relationships/image" Target="../media/image23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0.png"/><Relationship Id="rId7" Type="http://schemas.openxmlformats.org/officeDocument/2006/relationships/image" Target="../media/image243.png"/><Relationship Id="rId2" Type="http://schemas.openxmlformats.org/officeDocument/2006/relationships/image" Target="../media/image2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4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7" Type="http://schemas.openxmlformats.org/officeDocument/2006/relationships/image" Target="../media/image251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5" Type="http://schemas.openxmlformats.org/officeDocument/2006/relationships/image" Target="../media/image248.png"/><Relationship Id="rId4" Type="http://schemas.openxmlformats.org/officeDocument/2006/relationships/image" Target="../media/image24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256.png"/><Relationship Id="rId7" Type="http://schemas.openxmlformats.org/officeDocument/2006/relationships/image" Target="../media/image277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11" Type="http://schemas.openxmlformats.org/officeDocument/2006/relationships/image" Target="../media/image282.png"/><Relationship Id="rId5" Type="http://schemas.openxmlformats.org/officeDocument/2006/relationships/image" Target="../media/image263.png"/><Relationship Id="rId10" Type="http://schemas.openxmlformats.org/officeDocument/2006/relationships/image" Target="../media/image281.png"/><Relationship Id="rId4" Type="http://schemas.openxmlformats.org/officeDocument/2006/relationships/image" Target="../media/image260.png"/><Relationship Id="rId9" Type="http://schemas.openxmlformats.org/officeDocument/2006/relationships/image" Target="../media/image28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7.png"/><Relationship Id="rId5" Type="http://schemas.openxmlformats.org/officeDocument/2006/relationships/image" Target="../media/image286.png"/><Relationship Id="rId4" Type="http://schemas.openxmlformats.org/officeDocument/2006/relationships/image" Target="../media/image28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13" Type="http://schemas.openxmlformats.org/officeDocument/2006/relationships/image" Target="../media/image261.png"/><Relationship Id="rId18" Type="http://schemas.openxmlformats.org/officeDocument/2006/relationships/image" Target="../media/image279.png"/><Relationship Id="rId3" Type="http://schemas.openxmlformats.org/officeDocument/2006/relationships/image" Target="../media/image289.png"/><Relationship Id="rId7" Type="http://schemas.openxmlformats.org/officeDocument/2006/relationships/image" Target="../media/image293.png"/><Relationship Id="rId12" Type="http://schemas.openxmlformats.org/officeDocument/2006/relationships/image" Target="../media/image298.png"/><Relationship Id="rId17" Type="http://schemas.openxmlformats.org/officeDocument/2006/relationships/image" Target="../media/image276.png"/><Relationship Id="rId2" Type="http://schemas.openxmlformats.org/officeDocument/2006/relationships/image" Target="../media/image288.png"/><Relationship Id="rId16" Type="http://schemas.openxmlformats.org/officeDocument/2006/relationships/image" Target="../media/image2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2.png"/><Relationship Id="rId11" Type="http://schemas.openxmlformats.org/officeDocument/2006/relationships/image" Target="../media/image297.png"/><Relationship Id="rId5" Type="http://schemas.openxmlformats.org/officeDocument/2006/relationships/image" Target="../media/image291.png"/><Relationship Id="rId15" Type="http://schemas.openxmlformats.org/officeDocument/2006/relationships/image" Target="../media/image272.png"/><Relationship Id="rId10" Type="http://schemas.openxmlformats.org/officeDocument/2006/relationships/image" Target="../media/image296.png"/><Relationship Id="rId4" Type="http://schemas.openxmlformats.org/officeDocument/2006/relationships/image" Target="../media/image290.png"/><Relationship Id="rId9" Type="http://schemas.openxmlformats.org/officeDocument/2006/relationships/image" Target="../media/image295.png"/><Relationship Id="rId14" Type="http://schemas.openxmlformats.org/officeDocument/2006/relationships/image" Target="../media/image3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ustomXml" Target="../ink/ink1.xml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0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90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7.png"/><Relationship Id="rId18" Type="http://schemas.openxmlformats.org/officeDocument/2006/relationships/image" Target="../media/image270.png"/><Relationship Id="rId3" Type="http://schemas.openxmlformats.org/officeDocument/2006/relationships/customXml" Target="../ink/ink3.xml"/><Relationship Id="rId12" Type="http://schemas.openxmlformats.org/officeDocument/2006/relationships/image" Target="../media/image264.png"/><Relationship Id="rId17" Type="http://schemas.openxmlformats.org/officeDocument/2006/relationships/image" Target="../media/image26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11" Type="http://schemas.openxmlformats.org/officeDocument/2006/relationships/image" Target="../media/image6.png"/><Relationship Id="rId5" Type="http://schemas.openxmlformats.org/officeDocument/2006/relationships/image" Target="../media/image255.png"/><Relationship Id="rId15" Type="http://schemas.openxmlformats.org/officeDocument/2006/relationships/image" Target="../media/image267.png"/><Relationship Id="rId10" Type="http://schemas.openxmlformats.org/officeDocument/2006/relationships/image" Target="../media/image262.png"/><Relationship Id="rId19" Type="http://schemas.openxmlformats.org/officeDocument/2006/relationships/image" Target="../media/image271.png"/><Relationship Id="rId4" Type="http://schemas.openxmlformats.org/officeDocument/2006/relationships/image" Target="../media/image1930.png"/><Relationship Id="rId9" Type="http://schemas.openxmlformats.org/officeDocument/2006/relationships/image" Target="../media/image5.png"/><Relationship Id="rId14" Type="http://schemas.openxmlformats.org/officeDocument/2006/relationships/image" Target="../media/image2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Electrical Networks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#22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solidFill>
                  <a:srgbClr val="FF0000"/>
                </a:solidFill>
              </a:rPr>
              <a:t>Reactive and Complex Power</a:t>
            </a:r>
            <a:br>
              <a:rPr lang="en-US" sz="2800" i="1" u="sng" dirty="0">
                <a:solidFill>
                  <a:srgbClr val="FF0000"/>
                </a:solidFill>
              </a:rPr>
            </a:br>
            <a:b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  <a:sym typeface="Times New Roman Bold"/>
              </a:rPr>
            </a:br>
            <a:endParaRPr sz="2800" i="1" dirty="0">
              <a:solidFill>
                <a:srgbClr val="FF00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cs typeface="Times New Roman Bold"/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787018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D219B2-AEF8-444C-8BED-C7DE68C06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49" y="1764281"/>
            <a:ext cx="5064329" cy="3017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C4F898-8FC4-FF46-B689-2E4FBC386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721" y="2169027"/>
            <a:ext cx="1809838" cy="22084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FB1EF0-6B75-E549-969D-157EFC3E12FF}"/>
                  </a:ext>
                </a:extLst>
              </p14:cNvPr>
              <p14:cNvContentPartPr/>
              <p14:nvPr/>
            </p14:nvContentPartPr>
            <p14:xfrm>
              <a:off x="1982851" y="1919052"/>
              <a:ext cx="51480" cy="86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FB1EF0-6B75-E549-969D-157EFC3E12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5211" y="1901412"/>
                <a:ext cx="871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71B73C-FCC2-824A-8E0D-7342063477C2}"/>
                  </a:ext>
                </a:extLst>
              </p14:cNvPr>
              <p14:cNvContentPartPr/>
              <p14:nvPr/>
            </p14:nvContentPartPr>
            <p14:xfrm>
              <a:off x="2907691" y="2252412"/>
              <a:ext cx="46440" cy="87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71B73C-FCC2-824A-8E0D-7342063477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9691" y="2234412"/>
                <a:ext cx="820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B5B08A-A38A-D24E-B032-688D034E6B57}"/>
                  </a:ext>
                </a:extLst>
              </p:cNvPr>
              <p:cNvSpPr/>
              <p:nvPr/>
            </p:nvSpPr>
            <p:spPr>
              <a:xfrm>
                <a:off x="2008591" y="466410"/>
                <a:ext cx="48229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Current lags voltage by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in the inductor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B5B08A-A38A-D24E-B032-688D034E6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591" y="466410"/>
                <a:ext cx="4822923" cy="400110"/>
              </a:xfrm>
              <a:prstGeom prst="rect">
                <a:avLst/>
              </a:prstGeom>
              <a:blipFill>
                <a:blip r:embed="rId8"/>
                <a:stretch>
                  <a:fillRect l="-1050" t="-6250" r="-26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77F380-4693-4B47-BF23-4FCC01D84DD9}"/>
                  </a:ext>
                </a:extLst>
              </p:cNvPr>
              <p:cNvSpPr/>
              <p:nvPr/>
            </p:nvSpPr>
            <p:spPr>
              <a:xfrm>
                <a:off x="6948151" y="4687896"/>
                <a:ext cx="1554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777F380-4693-4B47-BF23-4FCC01D84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151" y="4687896"/>
                <a:ext cx="1554977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2C4F607-BF8C-1349-A63B-E8BDCD5E7DFF}"/>
                  </a:ext>
                </a:extLst>
              </p:cNvPr>
              <p:cNvSpPr/>
              <p:nvPr/>
            </p:nvSpPr>
            <p:spPr>
              <a:xfrm>
                <a:off x="6948151" y="5310635"/>
                <a:ext cx="1071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2C4F607-BF8C-1349-A63B-E8BDCD5E7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151" y="5310635"/>
                <a:ext cx="10711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92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7922" y="230768"/>
            <a:ext cx="8668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Reactive power In the inductor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015DC4C-181B-DE48-873C-9331B542FD3E}"/>
                  </a:ext>
                </a:extLst>
              </p14:cNvPr>
              <p14:cNvContentPartPr/>
              <p14:nvPr/>
            </p14:nvContentPartPr>
            <p14:xfrm>
              <a:off x="7157739" y="107701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015DC4C-181B-DE48-873C-9331B542F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8739" y="10680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DFC625-35FE-714A-B8D7-95C379984D93}"/>
                  </a:ext>
                </a:extLst>
              </p:cNvPr>
              <p:cNvSpPr txBox="1"/>
              <p:nvPr/>
            </p:nvSpPr>
            <p:spPr>
              <a:xfrm>
                <a:off x="608546" y="2931201"/>
                <a:ext cx="2647135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b="1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DFC625-35FE-714A-B8D7-95C379984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46" y="2931201"/>
                <a:ext cx="2647135" cy="414537"/>
              </a:xfrm>
              <a:prstGeom prst="rect">
                <a:avLst/>
              </a:prstGeom>
              <a:blipFill>
                <a:blip r:embed="rId5"/>
                <a:stretch>
                  <a:fillRect l="-3365" r="-962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B68B3A-C988-FD4F-9B40-AE0C4EA294D1}"/>
                  </a:ext>
                </a:extLst>
              </p:cNvPr>
              <p:cNvSpPr txBox="1"/>
              <p:nvPr/>
            </p:nvSpPr>
            <p:spPr>
              <a:xfrm>
                <a:off x="332591" y="5732666"/>
                <a:ext cx="3884268" cy="839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B68B3A-C988-FD4F-9B40-AE0C4EA29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91" y="5732666"/>
                <a:ext cx="3884268" cy="8398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6494BBE-EE44-3241-8030-F37F93336C16}"/>
                  </a:ext>
                </a:extLst>
              </p:cNvPr>
              <p:cNvSpPr/>
              <p:nvPr/>
            </p:nvSpPr>
            <p:spPr>
              <a:xfrm>
                <a:off x="237922" y="4932786"/>
                <a:ext cx="143712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6494BBE-EE44-3241-8030-F37F93336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22" y="4932786"/>
                <a:ext cx="1437125" cy="612732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0A6A76E8-3F0A-0A4C-AF9E-43649118BD90}"/>
              </a:ext>
            </a:extLst>
          </p:cNvPr>
          <p:cNvSpPr txBox="1"/>
          <p:nvPr/>
        </p:nvSpPr>
        <p:spPr>
          <a:xfrm>
            <a:off x="147569" y="4491070"/>
            <a:ext cx="322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we have,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1DCA4FD-6D1D-EC4F-92D3-4BE582EF8675}"/>
              </a:ext>
            </a:extLst>
          </p:cNvPr>
          <p:cNvSpPr txBox="1"/>
          <p:nvPr/>
        </p:nvSpPr>
        <p:spPr>
          <a:xfrm>
            <a:off x="237922" y="780045"/>
            <a:ext cx="658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that the reactive power in any circuit with  is given by,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3775946-39AB-9A46-84A1-F813745BC246}"/>
              </a:ext>
            </a:extLst>
          </p:cNvPr>
          <p:cNvSpPr txBox="1"/>
          <p:nvPr/>
        </p:nvSpPr>
        <p:spPr>
          <a:xfrm>
            <a:off x="147569" y="2373002"/>
            <a:ext cx="322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capacitor,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278CD45-BDCA-654B-953D-E0D6AE5E0A99}"/>
                  </a:ext>
                </a:extLst>
              </p:cNvPr>
              <p:cNvSpPr txBox="1"/>
              <p:nvPr/>
            </p:nvSpPr>
            <p:spPr>
              <a:xfrm>
                <a:off x="499491" y="1381495"/>
                <a:ext cx="4207113" cy="533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278CD45-BDCA-654B-953D-E0D6AE5E0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91" y="1381495"/>
                <a:ext cx="4207113" cy="533672"/>
              </a:xfrm>
              <a:prstGeom prst="rect">
                <a:avLst/>
              </a:prstGeom>
              <a:blipFill>
                <a:blip r:embed="rId8"/>
                <a:stretch>
                  <a:fillRect l="-90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59BF04A-3F86-4D48-8148-9210E69EAF86}"/>
                  </a:ext>
                </a:extLst>
              </p:cNvPr>
              <p:cNvSpPr txBox="1"/>
              <p:nvPr/>
            </p:nvSpPr>
            <p:spPr>
              <a:xfrm>
                <a:off x="408831" y="3908108"/>
                <a:ext cx="2322495" cy="533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59BF04A-3F86-4D48-8148-9210E69EA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1" y="3908108"/>
                <a:ext cx="2322495" cy="533672"/>
              </a:xfrm>
              <a:prstGeom prst="rect">
                <a:avLst/>
              </a:prstGeom>
              <a:blipFill>
                <a:blip r:embed="rId10"/>
                <a:stretch>
                  <a:fillRect l="-1087" t="-2326" r="-1630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28">
            <a:extLst>
              <a:ext uri="{FF2B5EF4-FFF2-40B4-BE49-F238E27FC236}">
                <a16:creationId xmlns:a16="http://schemas.microsoft.com/office/drawing/2014/main" id="{E2E9BE3E-F8D3-BA4B-8FD9-A2812B60DC61}"/>
              </a:ext>
            </a:extLst>
          </p:cNvPr>
          <p:cNvSpPr txBox="1"/>
          <p:nvPr/>
        </p:nvSpPr>
        <p:spPr>
          <a:xfrm>
            <a:off x="116549" y="3397067"/>
            <a:ext cx="477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the </a:t>
            </a:r>
            <a:r>
              <a:rPr lang="en-US" i="1" dirty="0">
                <a:solidFill>
                  <a:srgbClr val="FF0000"/>
                </a:solidFill>
              </a:rPr>
              <a:t>Reactive Power </a:t>
            </a:r>
            <a:r>
              <a:rPr lang="en-US" dirty="0"/>
              <a:t>in the capacitor,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0CEE6B-C4CE-4048-A7F4-D819FA766C06}"/>
                  </a:ext>
                </a:extLst>
              </p:cNvPr>
              <p:cNvSpPr/>
              <p:nvPr/>
            </p:nvSpPr>
            <p:spPr>
              <a:xfrm>
                <a:off x="5484218" y="5819804"/>
                <a:ext cx="3021276" cy="665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0CEE6B-C4CE-4048-A7F4-D819FA766C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218" y="5819804"/>
                <a:ext cx="3021276" cy="665567"/>
              </a:xfrm>
              <a:prstGeom prst="rect">
                <a:avLst/>
              </a:prstGeom>
              <a:blipFill>
                <a:blip r:embed="rId11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C865BD0-2689-BD4F-8B25-960A66830846}"/>
              </a:ext>
            </a:extLst>
          </p:cNvPr>
          <p:cNvSpPr/>
          <p:nvPr/>
        </p:nvSpPr>
        <p:spPr>
          <a:xfrm>
            <a:off x="5484218" y="5906944"/>
            <a:ext cx="2914200" cy="665567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1BD196-C582-5B49-BF8E-158B7F4047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6063" y="1067697"/>
            <a:ext cx="2382869" cy="1597924"/>
          </a:xfrm>
          <a:prstGeom prst="rect">
            <a:avLst/>
          </a:prstGeom>
        </p:spPr>
      </p:pic>
      <p:sp>
        <p:nvSpPr>
          <p:cNvPr id="20" name="Right Arrow 19">
            <a:extLst>
              <a:ext uri="{FF2B5EF4-FFF2-40B4-BE49-F238E27FC236}">
                <a16:creationId xmlns:a16="http://schemas.microsoft.com/office/drawing/2014/main" id="{C34FE502-F33A-F24B-9C1B-0D80E0CB8022}"/>
              </a:ext>
            </a:extLst>
          </p:cNvPr>
          <p:cNvSpPr/>
          <p:nvPr/>
        </p:nvSpPr>
        <p:spPr>
          <a:xfrm>
            <a:off x="4551283" y="5970958"/>
            <a:ext cx="679826" cy="3632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646554-71D0-BB4E-92F4-84D129F35C76}"/>
                  </a:ext>
                </a:extLst>
              </p14:cNvPr>
              <p14:cNvContentPartPr/>
              <p14:nvPr/>
            </p14:nvContentPartPr>
            <p14:xfrm>
              <a:off x="7193812" y="3247236"/>
              <a:ext cx="29880" cy="32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646554-71D0-BB4E-92F4-84D129F35C7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30812" y="3184236"/>
                <a:ext cx="155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422C12-EF27-CF46-992F-67C75D3F615E}"/>
                  </a:ext>
                </a:extLst>
              </p14:cNvPr>
              <p14:cNvContentPartPr/>
              <p14:nvPr/>
            </p14:nvContentPartPr>
            <p14:xfrm>
              <a:off x="6412252" y="4015476"/>
              <a:ext cx="61920" cy="59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422C12-EF27-CF46-992F-67C75D3F615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49252" y="3952476"/>
                <a:ext cx="187560" cy="18468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FC381659-3592-5546-B8E8-A58100FB2A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53869" y="3351280"/>
            <a:ext cx="27813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3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71B73C-FCC2-824A-8E0D-7342063477C2}"/>
                  </a:ext>
                </a:extLst>
              </p14:cNvPr>
              <p14:cNvContentPartPr/>
              <p14:nvPr/>
            </p14:nvContentPartPr>
            <p14:xfrm>
              <a:off x="2606477" y="2252412"/>
              <a:ext cx="46440" cy="87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71B73C-FCC2-824A-8E0D-7342063477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8477" y="2234412"/>
                <a:ext cx="82080" cy="1231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0534927-2802-E24B-8268-5284ED99A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276" y="2005812"/>
            <a:ext cx="1688151" cy="1920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1A8E0-8420-AD43-AF9E-3D5C7B4A0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16" y="1512467"/>
            <a:ext cx="5805740" cy="3436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7B445E4-6006-2048-9055-B74B83EAC48F}"/>
                  </a:ext>
                </a:extLst>
              </p14:cNvPr>
              <p14:cNvContentPartPr/>
              <p14:nvPr/>
            </p14:nvContentPartPr>
            <p14:xfrm>
              <a:off x="2623701" y="2206948"/>
              <a:ext cx="74160" cy="135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7B445E4-6006-2048-9055-B74B83EAC4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05701" y="2188948"/>
                <a:ext cx="1098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B71324B-5149-4643-ADC0-A790A5E19432}"/>
                  </a:ext>
                </a:extLst>
              </p14:cNvPr>
              <p14:cNvContentPartPr/>
              <p14:nvPr/>
            </p14:nvContentPartPr>
            <p14:xfrm>
              <a:off x="2674101" y="1655428"/>
              <a:ext cx="41400" cy="153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B71324B-5149-4643-ADC0-A790A5E194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56101" y="1637788"/>
                <a:ext cx="770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783523-1AC6-DF45-832F-2CBAAED58065}"/>
                  </a:ext>
                </a:extLst>
              </p:cNvPr>
              <p:cNvSpPr/>
              <p:nvPr/>
            </p:nvSpPr>
            <p:spPr>
              <a:xfrm>
                <a:off x="6868915" y="4025728"/>
                <a:ext cx="178766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783523-1AC6-DF45-832F-2CBAAED58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915" y="4025728"/>
                <a:ext cx="1787669" cy="612732"/>
              </a:xfrm>
              <a:prstGeom prst="rect">
                <a:avLst/>
              </a:prstGeom>
              <a:blipFill>
                <a:blip r:embed="rId10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689538-010B-1543-A524-7418400800FA}"/>
                  </a:ext>
                </a:extLst>
              </p:cNvPr>
              <p:cNvSpPr/>
              <p:nvPr/>
            </p:nvSpPr>
            <p:spPr>
              <a:xfrm>
                <a:off x="6892276" y="4948517"/>
                <a:ext cx="1071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A689538-010B-1543-A524-741840080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276" y="4948517"/>
                <a:ext cx="107112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F63A03-C532-A742-A082-49C4627AB783}"/>
                  </a:ext>
                </a:extLst>
              </p:cNvPr>
              <p:cNvSpPr/>
              <p:nvPr/>
            </p:nvSpPr>
            <p:spPr>
              <a:xfrm>
                <a:off x="1765523" y="396962"/>
                <a:ext cx="50500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Current leads voltage by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in the capacitor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F63A03-C532-A742-A082-49C4627AB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523" y="396962"/>
                <a:ext cx="5050037" cy="400110"/>
              </a:xfrm>
              <a:prstGeom prst="rect">
                <a:avLst/>
              </a:prstGeom>
              <a:blipFill>
                <a:blip r:embed="rId12"/>
                <a:stretch>
                  <a:fillRect l="-1253" t="-6061" r="-25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65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95300" y="522288"/>
            <a:ext cx="981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sp>
        <p:nvSpPr>
          <p:cNvPr id="15362" name="Rectangle 67"/>
          <p:cNvSpPr>
            <a:spLocks noChangeArrowheads="1"/>
          </p:cNvSpPr>
          <p:nvPr/>
        </p:nvSpPr>
        <p:spPr bwMode="auto">
          <a:xfrm>
            <a:off x="495300" y="938213"/>
            <a:ext cx="81915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(a) Determine the </a:t>
            </a:r>
            <a:r>
              <a:rPr lang="en-US" i="1" dirty="0">
                <a:solidFill>
                  <a:srgbClr val="FF0000"/>
                </a:solidFill>
              </a:rPr>
              <a:t>reactive power </a:t>
            </a:r>
            <a:r>
              <a:rPr lang="en-US" dirty="0">
                <a:solidFill>
                  <a:srgbClr val="0000FF"/>
                </a:solidFill>
              </a:rPr>
              <a:t>supplied to the load between terminals “a” and “b” for the circuit with source voltage,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(b) Determine the individual element reactive power.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(c) Show that the total VARs generated by the source are equal to the total VARs in the reactive elements.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652215-FD02-A246-8ADC-50B6B018929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3612" y="3541861"/>
            <a:ext cx="2729218" cy="3276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555E18-1DF7-1A42-B72E-1FC658BD5D54}"/>
                  </a:ext>
                </a:extLst>
              </p:cNvPr>
              <p:cNvSpPr/>
              <p:nvPr/>
            </p:nvSpPr>
            <p:spPr>
              <a:xfrm>
                <a:off x="1992410" y="1598148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24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2000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F555E18-1DF7-1A42-B72E-1FC658BD5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410" y="1598148"/>
                <a:ext cx="4572000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A1A289-4D00-7243-BB89-D4F4EE070CFC}"/>
                  </a:ext>
                </a:extLst>
              </p14:cNvPr>
              <p14:cNvContentPartPr/>
              <p14:nvPr/>
            </p14:nvContentPartPr>
            <p14:xfrm>
              <a:off x="3335371" y="5924772"/>
              <a:ext cx="44280" cy="128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A1A289-4D00-7243-BB89-D4F4EE070CF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2731" y="5861772"/>
                <a:ext cx="1699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AE7FC7E-FD2C-EE46-AAFC-1F94EA694D21}"/>
                  </a:ext>
                </a:extLst>
              </p14:cNvPr>
              <p14:cNvContentPartPr/>
              <p14:nvPr/>
            </p14:nvContentPartPr>
            <p14:xfrm>
              <a:off x="3287851" y="5123412"/>
              <a:ext cx="6120" cy="136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AE7FC7E-FD2C-EE46-AAFC-1F94EA694D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24851" y="5060772"/>
                <a:ext cx="13176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E2CF316-313C-C04C-A365-3D4F36F70955}"/>
                  </a:ext>
                </a:extLst>
              </p14:cNvPr>
              <p14:cNvContentPartPr/>
              <p14:nvPr/>
            </p14:nvContentPartPr>
            <p14:xfrm>
              <a:off x="3259411" y="4328532"/>
              <a:ext cx="39240" cy="255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E2CF316-313C-C04C-A365-3D4F36F7095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96771" y="4265892"/>
                <a:ext cx="1648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307BCF4-DD75-7D40-B752-088CDF82F952}"/>
                  </a:ext>
                </a:extLst>
              </p:cNvPr>
              <p:cNvSpPr/>
              <p:nvPr/>
            </p:nvSpPr>
            <p:spPr>
              <a:xfrm>
                <a:off x="3120401" y="5799132"/>
                <a:ext cx="1271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=80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307BCF4-DD75-7D40-B752-088CDF82F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01" y="5799132"/>
                <a:ext cx="1271438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7D42BD5-6F34-EE4C-95A7-79D07C4F8B9E}"/>
                  </a:ext>
                </a:extLst>
              </p:cNvPr>
              <p:cNvSpPr/>
              <p:nvPr/>
            </p:nvSpPr>
            <p:spPr>
              <a:xfrm>
                <a:off x="3120401" y="5030770"/>
                <a:ext cx="13438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7D42BD5-6F34-EE4C-95A7-79D07C4F8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01" y="5030770"/>
                <a:ext cx="1343894" cy="369332"/>
              </a:xfrm>
              <a:prstGeom prst="rect">
                <a:avLst/>
              </a:prstGeom>
              <a:blipFill>
                <a:blip r:embed="rId12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A589070-3504-3848-8F6E-97B606FA7D06}"/>
                  </a:ext>
                </a:extLst>
              </p:cNvPr>
              <p:cNvSpPr/>
              <p:nvPr/>
            </p:nvSpPr>
            <p:spPr>
              <a:xfrm>
                <a:off x="3120401" y="4340440"/>
                <a:ext cx="1158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A589070-3504-3848-8F6E-97B606FA7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401" y="4340440"/>
                <a:ext cx="1158009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714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2249" y="289044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phasor equivalent circuit is shown,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908" y="2070911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total equivalent impedance of the circuit is given by,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09229B-B9C7-174A-8CBE-1A5F340964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87714" y="218462"/>
            <a:ext cx="2426576" cy="2840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7295806-502F-0149-922D-892545309E2E}"/>
                  </a:ext>
                </a:extLst>
              </p:cNvPr>
              <p:cNvSpPr/>
              <p:nvPr/>
            </p:nvSpPr>
            <p:spPr>
              <a:xfrm>
                <a:off x="252249" y="2635892"/>
                <a:ext cx="8639502" cy="3563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Where,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𝜔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2000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2000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80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MS Mincho" panose="02020609040205080304" pitchFamily="49" charset="-128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MS Mincho" panose="02020609040205080304" pitchFamily="49" charset="-128"/>
                                            <a:cs typeface="Times New Roman" panose="020206030504050203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MS Mincho" panose="02020609040205080304" pitchFamily="49" charset="-128"/>
                                            <a:cs typeface="Times New Roman" panose="02020603050405020304" pitchFamily="18" charset="0"/>
                                          </a:rPr>
                                          <m:t>−6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=20.3 </m:t>
                    </m:r>
                    <m:r>
                      <m:rPr>
                        <m:sty m:val="p"/>
                      </m:rPr>
                      <a:rPr lang="el-GR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Ω</m:t>
                    </m:r>
                    <m:r>
                      <a:rPr lang="el-GR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	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1714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𝐿𝐶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𝐶𝑅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2000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−3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80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−6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2000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80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−6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42.5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7295806-502F-0149-922D-892545309E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49" y="2635892"/>
                <a:ext cx="8639502" cy="3563732"/>
              </a:xfrm>
              <a:prstGeom prst="rect">
                <a:avLst/>
              </a:prstGeom>
              <a:blipFill>
                <a:blip r:embed="rId4"/>
                <a:stretch>
                  <a:fillRect l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C2FC56-1E8A-2B46-838B-925E27A4930E}"/>
                  </a:ext>
                </a:extLst>
              </p:cNvPr>
              <p:cNvSpPr/>
              <p:nvPr/>
            </p:nvSpPr>
            <p:spPr>
              <a:xfrm>
                <a:off x="5886497" y="3129091"/>
                <a:ext cx="18785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=2000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AC2FC56-1E8A-2B46-838B-925E27A49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497" y="3129091"/>
                <a:ext cx="1878528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06DCB1-7DAE-5844-AB76-DF9B62C85A36}"/>
                  </a:ext>
                </a:extLst>
              </p:cNvPr>
              <p:cNvSpPr/>
              <p:nvPr/>
            </p:nvSpPr>
            <p:spPr>
              <a:xfrm>
                <a:off x="231518" y="1120343"/>
                <a:ext cx="4278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First we need to find the phasor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/>
                  <a:t> 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06DCB1-7DAE-5844-AB76-DF9B62C85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18" y="1120343"/>
                <a:ext cx="4278735" cy="369332"/>
              </a:xfrm>
              <a:prstGeom prst="rect">
                <a:avLst/>
              </a:prstGeom>
              <a:blipFill>
                <a:blip r:embed="rId6"/>
                <a:stretch>
                  <a:fillRect l="-88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5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5770" y="800235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Now, the resulting phasor current drawn by the source is given by,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E78763-4946-9748-90F7-A8869BFBBB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82307" y="1598892"/>
            <a:ext cx="2426576" cy="2840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3B09BC-731F-1C4D-9A8B-A2F6E81B30AC}"/>
                  </a:ext>
                </a:extLst>
              </p:cNvPr>
              <p:cNvSpPr/>
              <p:nvPr/>
            </p:nvSpPr>
            <p:spPr>
              <a:xfrm>
                <a:off x="648479" y="1437353"/>
                <a:ext cx="4572000" cy="12183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24∠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20.3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42.5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3B09BC-731F-1C4D-9A8B-A2F6E81B3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1437353"/>
                <a:ext cx="4572000" cy="1218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418AFF-5DFF-F34E-9B7A-D5AA7AEECD77}"/>
                  </a:ext>
                </a:extLst>
              </p:cNvPr>
              <p:cNvSpPr/>
              <p:nvPr/>
            </p:nvSpPr>
            <p:spPr>
              <a:xfrm>
                <a:off x="1257753" y="2253136"/>
                <a:ext cx="429835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20.3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(30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42.5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)=1.18∠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−12.5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0418AFF-5DFF-F34E-9B7A-D5AA7AEEC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753" y="2253136"/>
                <a:ext cx="4298356" cy="5524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F28F9A-1BFB-6342-83E5-100428CA599B}"/>
                  </a:ext>
                </a:extLst>
              </p:cNvPr>
              <p:cNvSpPr/>
              <p:nvPr/>
            </p:nvSpPr>
            <p:spPr>
              <a:xfrm>
                <a:off x="648479" y="2971836"/>
                <a:ext cx="4572000" cy="12488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is given by,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=1.18∠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−12.5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A</a:t>
                </a:r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F28F9A-1BFB-6342-83E5-100428CA5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2971836"/>
                <a:ext cx="4572000" cy="1248868"/>
              </a:xfrm>
              <a:prstGeom prst="rect">
                <a:avLst/>
              </a:prstGeom>
              <a:blipFill>
                <a:blip r:embed="rId6"/>
                <a:stretch>
                  <a:fillRect l="-831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6130F2E-6794-4749-A9D0-B2A2848DC99F}"/>
                  </a:ext>
                </a:extLst>
              </p:cNvPr>
              <p:cNvSpPr/>
              <p:nvPr/>
            </p:nvSpPr>
            <p:spPr>
              <a:xfrm>
                <a:off x="-1253894" y="5185276"/>
                <a:ext cx="63934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6130F2E-6794-4749-A9D0-B2A2848DC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53894" y="5185276"/>
                <a:ext cx="639345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760129-A1F0-FE42-B1A6-62452051CCEC}"/>
                  </a:ext>
                </a:extLst>
              </p:cNvPr>
              <p:cNvSpPr/>
              <p:nvPr/>
            </p:nvSpPr>
            <p:spPr>
              <a:xfrm>
                <a:off x="1159091" y="5840992"/>
                <a:ext cx="30448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1.18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2000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−12.5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 A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760129-A1F0-FE42-B1A6-62452051C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91" y="5840992"/>
                <a:ext cx="3044873" cy="369332"/>
              </a:xfrm>
              <a:prstGeom prst="rect">
                <a:avLst/>
              </a:prstGeom>
              <a:blipFill>
                <a:blip r:embed="rId8"/>
                <a:stretch>
                  <a:fillRect t="-6667" r="-41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D87152D-B095-434C-AA9F-7BA9A37D9C32}"/>
                  </a:ext>
                </a:extLst>
              </p:cNvPr>
              <p:cNvSpPr/>
              <p:nvPr/>
            </p:nvSpPr>
            <p:spPr>
              <a:xfrm>
                <a:off x="263939" y="4536840"/>
                <a:ext cx="36969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The corresponding time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D87152D-B095-434C-AA9F-7BA9A37D9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39" y="4536840"/>
                <a:ext cx="3696974" cy="369332"/>
              </a:xfrm>
              <a:prstGeom prst="rect">
                <a:avLst/>
              </a:prstGeom>
              <a:blipFill>
                <a:blip r:embed="rId9"/>
                <a:stretch>
                  <a:fillRect l="-1370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560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reactive power at the terminals “ab” is equal to the reactive power supplied by the voltage source and it is given by,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803" y="4804162"/>
            <a:ext cx="74129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resistor in the load doesn’t absorb or generate any reactive power. 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The only reactive elements in the circuit are the inductor and capacitor.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So, the 9.5 VARs are disrupted across C and 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03936F-B13F-7941-8AD1-2BDBA1E045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78256" y="1528872"/>
            <a:ext cx="2426576" cy="2840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B1C691B-350E-FC4B-9987-9AA81D683956}"/>
                  </a:ext>
                </a:extLst>
              </p:cNvPr>
              <p:cNvSpPr/>
              <p:nvPr/>
            </p:nvSpPr>
            <p:spPr>
              <a:xfrm>
                <a:off x="739168" y="1679904"/>
                <a:ext cx="4572000" cy="15467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𝑆𝑈𝑃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24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1.18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12.5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VAR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=9.5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VARs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B1C691B-350E-FC4B-9987-9AA81D683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68" y="1679904"/>
                <a:ext cx="4572000" cy="1546770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6642BEC-8820-BA43-A9A3-DBE5F234ED99}"/>
                  </a:ext>
                </a:extLst>
              </p:cNvPr>
              <p:cNvSpPr/>
              <p:nvPr/>
            </p:nvSpPr>
            <p:spPr>
              <a:xfrm>
                <a:off x="5800139" y="2453289"/>
                <a:ext cx="7598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𝑆𝑈𝑃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6642BEC-8820-BA43-A9A3-DBE5F234E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139" y="2453289"/>
                <a:ext cx="759887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83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8479" y="832342"/>
                <a:ext cx="81124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reactive power absorbed in the inductor is given by (since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/>
                  <a:t> is also the inductor current)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79" y="832342"/>
                <a:ext cx="8112460" cy="646331"/>
              </a:xfrm>
              <a:prstGeom prst="rect">
                <a:avLst/>
              </a:prstGeom>
              <a:blipFill>
                <a:blip r:embed="rId3"/>
                <a:stretch>
                  <a:fillRect l="-469" t="-3922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8479" y="3101435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reactive power absorbed in the capacitor is given by,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015DC4C-181B-DE48-873C-9331B542FD3E}"/>
                  </a:ext>
                </a:extLst>
              </p14:cNvPr>
              <p14:cNvContentPartPr/>
              <p14:nvPr/>
            </p14:nvContentPartPr>
            <p14:xfrm>
              <a:off x="7157739" y="107701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015DC4C-181B-DE48-873C-9331B542FD3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48739" y="106801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B284296A-940C-D44F-8D57-1658C953BE62}"/>
              </a:ext>
            </a:extLst>
          </p:cNvPr>
          <p:cNvPicPr/>
          <p:nvPr/>
        </p:nvPicPr>
        <p:blipFill>
          <a:blip r:embed="rId52"/>
          <a:stretch>
            <a:fillRect/>
          </a:stretch>
        </p:blipFill>
        <p:spPr>
          <a:xfrm>
            <a:off x="6334362" y="1194362"/>
            <a:ext cx="2578409" cy="3155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77CC913-7E2B-E445-B12A-D04C0D8C6924}"/>
                  </a:ext>
                </a:extLst>
              </p:cNvPr>
              <p:cNvSpPr/>
              <p:nvPr/>
            </p:nvSpPr>
            <p:spPr>
              <a:xfrm>
                <a:off x="7513325" y="2587256"/>
                <a:ext cx="5280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77CC913-7E2B-E445-B12A-D04C0D8C6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325" y="2587256"/>
                <a:ext cx="528030" cy="369332"/>
              </a:xfrm>
              <a:prstGeom prst="rect">
                <a:avLst/>
              </a:prstGeom>
              <a:blipFill>
                <a:blip r:embed="rId5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84D692-74BB-024E-A27D-BA1E4103CBD5}"/>
                  </a:ext>
                </a:extLst>
              </p:cNvPr>
              <p:cNvSpPr/>
              <p:nvPr/>
            </p:nvSpPr>
            <p:spPr>
              <a:xfrm>
                <a:off x="7359551" y="3257676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484D692-74BB-024E-A27D-BA1E4103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551" y="3257676"/>
                <a:ext cx="542136" cy="369332"/>
              </a:xfrm>
              <a:prstGeom prst="rect">
                <a:avLst/>
              </a:prstGeom>
              <a:blipFill>
                <a:blip r:embed="rId5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AB5C7D-1C2D-144B-8332-7545F517E27E}"/>
                  </a:ext>
                </a:extLst>
              </p:cNvPr>
              <p:cNvSpPr/>
              <p:nvPr/>
            </p:nvSpPr>
            <p:spPr>
              <a:xfrm>
                <a:off x="1184565" y="2002006"/>
                <a:ext cx="281404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2000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AB5C7D-1C2D-144B-8332-7545F517E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65" y="2002006"/>
                <a:ext cx="2814040" cy="610936"/>
              </a:xfrm>
              <a:prstGeom prst="rect">
                <a:avLst/>
              </a:prstGeom>
              <a:blipFill>
                <a:blip r:embed="rId5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D04B8F-945F-444B-AA1A-C562D0C2730D}"/>
                  </a:ext>
                </a:extLst>
              </p:cNvPr>
              <p:cNvSpPr/>
              <p:nvPr/>
            </p:nvSpPr>
            <p:spPr>
              <a:xfrm>
                <a:off x="1184565" y="2619675"/>
                <a:ext cx="15070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=13.9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𝑉𝐴𝑅𝑠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AD04B8F-945F-444B-AA1A-C562D0C27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65" y="2619675"/>
                <a:ext cx="1507079" cy="369332"/>
              </a:xfrm>
              <a:prstGeom prst="rect">
                <a:avLst/>
              </a:prstGeom>
              <a:blipFill>
                <a:blip r:embed="rId5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485662-F369-1947-BF0F-C610A354B40F}"/>
                  </a:ext>
                </a:extLst>
              </p:cNvPr>
              <p:cNvSpPr/>
              <p:nvPr/>
            </p:nvSpPr>
            <p:spPr>
              <a:xfrm>
                <a:off x="847935" y="1459025"/>
                <a:ext cx="173989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B485662-F369-1947-BF0F-C610A354B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35" y="1459025"/>
                <a:ext cx="1739899" cy="610936"/>
              </a:xfrm>
              <a:prstGeom prst="rect">
                <a:avLst/>
              </a:prstGeom>
              <a:blipFill>
                <a:blip r:embed="rId5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56EFE42-786B-6045-9F5A-2E9EC79C548B}"/>
                  </a:ext>
                </a:extLst>
              </p:cNvPr>
              <p:cNvSpPr/>
              <p:nvPr/>
            </p:nvSpPr>
            <p:spPr>
              <a:xfrm>
                <a:off x="938187" y="3603759"/>
                <a:ext cx="222266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56EFE42-786B-6045-9F5A-2E9EC79C5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87" y="3603759"/>
                <a:ext cx="2222660" cy="612732"/>
              </a:xfrm>
              <a:prstGeom prst="rect">
                <a:avLst/>
              </a:prstGeom>
              <a:blipFill>
                <a:blip r:embed="rId5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B8BDE8-438A-CC41-9873-C7DDDA370950}"/>
                  </a:ext>
                </a:extLst>
              </p:cNvPr>
              <p:cNvSpPr/>
              <p:nvPr/>
            </p:nvSpPr>
            <p:spPr>
              <a:xfrm>
                <a:off x="1303718" y="4289561"/>
                <a:ext cx="302563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80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−6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18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B8BDE8-438A-CC41-9873-C7DDDA3709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718" y="4289561"/>
                <a:ext cx="3025636" cy="612732"/>
              </a:xfrm>
              <a:prstGeom prst="rect">
                <a:avLst/>
              </a:prstGeom>
              <a:blipFill>
                <a:blip r:embed="rId5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FC74CC-462D-0244-A68D-B8E363AC856F}"/>
                  </a:ext>
                </a:extLst>
              </p:cNvPr>
              <p:cNvSpPr/>
              <p:nvPr/>
            </p:nvSpPr>
            <p:spPr>
              <a:xfrm>
                <a:off x="1285854" y="5093529"/>
                <a:ext cx="16032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=−4.4 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𝑉𝐴𝑅𝑠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FC74CC-462D-0244-A68D-B8E363AC8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54" y="5093529"/>
                <a:ext cx="1603259" cy="369332"/>
              </a:xfrm>
              <a:prstGeom prst="rect">
                <a:avLst/>
              </a:prstGeom>
              <a:blipFill>
                <a:blip r:embed="rId6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524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8479" y="832342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total VARs absorbed in the load is given by,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278" y="2939499"/>
            <a:ext cx="518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It can be seen that the total supplied VARs (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i="1" baseline="-25000" dirty="0">
                <a:solidFill>
                  <a:srgbClr val="0070C0"/>
                </a:solidFill>
              </a:rPr>
              <a:t>SUP</a:t>
            </a:r>
            <a:r>
              <a:rPr lang="en-US" dirty="0">
                <a:solidFill>
                  <a:srgbClr val="0070C0"/>
                </a:solidFill>
              </a:rPr>
              <a:t>) is equal to the absorbed VARs in both the inductor and the capacitor (</a:t>
            </a:r>
            <a:r>
              <a:rPr lang="en-US" i="1" dirty="0">
                <a:solidFill>
                  <a:srgbClr val="0070C0"/>
                </a:solidFill>
              </a:rPr>
              <a:t>Q</a:t>
            </a:r>
            <a:r>
              <a:rPr lang="en-US" i="1" baseline="-25000" dirty="0">
                <a:solidFill>
                  <a:srgbClr val="0070C0"/>
                </a:solidFill>
              </a:rPr>
              <a:t>LC</a:t>
            </a:r>
            <a:r>
              <a:rPr lang="en-US" dirty="0">
                <a:solidFill>
                  <a:srgbClr val="0070C0"/>
                </a:solidFill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163DC8D-756A-3E46-94FE-24929F283369}"/>
                  </a:ext>
                </a:extLst>
              </p:cNvPr>
              <p:cNvSpPr/>
              <p:nvPr/>
            </p:nvSpPr>
            <p:spPr>
              <a:xfrm>
                <a:off x="1301120" y="4507985"/>
                <a:ext cx="26770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𝑆𝑈𝑃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=9.5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𝑉𝐴𝑅𝑠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163DC8D-756A-3E46-94FE-24929F283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120" y="4507985"/>
                <a:ext cx="267701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E6A2B47-18B8-5E44-A16F-B7A133BFC02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34362" y="1194362"/>
            <a:ext cx="2578409" cy="3155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2FAE0A-5D44-D841-8887-591FA804F8CD}"/>
                  </a:ext>
                </a:extLst>
              </p:cNvPr>
              <p:cNvSpPr/>
              <p:nvPr/>
            </p:nvSpPr>
            <p:spPr>
              <a:xfrm>
                <a:off x="5879750" y="2987588"/>
                <a:ext cx="9092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𝑆𝑈𝑃</m:t>
                        </m:r>
                      </m:sub>
                    </m:sSub>
                  </m:oMath>
                </a14:m>
                <a:r>
                  <a:rPr lang="en-US" sz="1400" dirty="0"/>
                  <a:t>=9.5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2FAE0A-5D44-D841-8887-591FA804F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750" y="2987588"/>
                <a:ext cx="909223" cy="307777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042EB0-E9C7-804A-A777-5E7C0255561E}"/>
                  </a:ext>
                </a:extLst>
              </p:cNvPr>
              <p:cNvSpPr/>
              <p:nvPr/>
            </p:nvSpPr>
            <p:spPr>
              <a:xfrm>
                <a:off x="7143722" y="2644773"/>
                <a:ext cx="95000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=+13.9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042EB0-E9C7-804A-A777-5E7C02555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22" y="2644773"/>
                <a:ext cx="950004" cy="2616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3AE0B-BE82-7B4F-B8E0-91B62D1932C1}"/>
                  </a:ext>
                </a:extLst>
              </p:cNvPr>
              <p:cNvSpPr/>
              <p:nvPr/>
            </p:nvSpPr>
            <p:spPr>
              <a:xfrm>
                <a:off x="7153405" y="3185482"/>
                <a:ext cx="9403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=−4.4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3AE0B-BE82-7B4F-B8E0-91B62D193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405" y="3185482"/>
                <a:ext cx="940321" cy="276999"/>
              </a:xfrm>
              <a:prstGeom prst="rect">
                <a:avLst/>
              </a:prstGeom>
              <a:blipFill>
                <a:blip r:embed="rId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67F256E-42E4-0A48-9EAB-F73A0C4527CD}"/>
              </a:ext>
            </a:extLst>
          </p:cNvPr>
          <p:cNvSpPr/>
          <p:nvPr/>
        </p:nvSpPr>
        <p:spPr>
          <a:xfrm>
            <a:off x="648479" y="5244300"/>
            <a:ext cx="4861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average power dissipated across R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A6788F-CBF8-9143-909F-8493BBEACFBB}"/>
                  </a:ext>
                </a:extLst>
              </p:cNvPr>
              <p:cNvSpPr/>
              <p:nvPr/>
            </p:nvSpPr>
            <p:spPr>
              <a:xfrm>
                <a:off x="1249328" y="5754590"/>
                <a:ext cx="4387163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R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1.18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15 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10.44  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A6788F-CBF8-9143-909F-8493BBEAC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328" y="5754590"/>
                <a:ext cx="4387163" cy="5421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CF6611C-41BC-394E-A08A-BD781CD4B5B7}"/>
                  </a:ext>
                </a:extLst>
              </p:cNvPr>
              <p:cNvSpPr/>
              <p:nvPr/>
            </p:nvSpPr>
            <p:spPr>
              <a:xfrm>
                <a:off x="881572" y="1323016"/>
                <a:ext cx="18056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𝐿𝐶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CF6611C-41BC-394E-A08A-BD781CD4B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72" y="1323016"/>
                <a:ext cx="1805623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2050FE-04B6-7140-8C61-2F6BCC77119E}"/>
                  </a:ext>
                </a:extLst>
              </p:cNvPr>
              <p:cNvSpPr/>
              <p:nvPr/>
            </p:nvSpPr>
            <p:spPr>
              <a:xfrm>
                <a:off x="1341632" y="1808953"/>
                <a:ext cx="15392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13.9 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−4.4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2050FE-04B6-7140-8C61-2F6BCC771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632" y="1808953"/>
                <a:ext cx="1539204" cy="369332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6ED4A2-C676-A041-85A6-9CFE4CDB3DB0}"/>
                  </a:ext>
                </a:extLst>
              </p:cNvPr>
              <p:cNvSpPr/>
              <p:nvPr/>
            </p:nvSpPr>
            <p:spPr>
              <a:xfrm>
                <a:off x="1365474" y="2315022"/>
                <a:ext cx="13788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𝑉𝐴𝑅𝑠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76ED4A2-C676-A041-85A6-9CFE4CDB3D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474" y="2315022"/>
                <a:ext cx="1378839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011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439" y="494158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 us check the answers from the time domain </a:t>
            </a:r>
            <a:r>
              <a:rPr lang="en-US" dirty="0">
                <a:solidFill>
                  <a:srgbClr val="FF0000"/>
                </a:solidFill>
              </a:rPr>
              <a:t>instantaneous power.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6A2B47-18B8-5E44-A16F-B7A133BFC0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8552" y="1156831"/>
            <a:ext cx="2578409" cy="3155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2FAE0A-5D44-D841-8887-591FA804F8CD}"/>
                  </a:ext>
                </a:extLst>
              </p:cNvPr>
              <p:cNvSpPr/>
              <p:nvPr/>
            </p:nvSpPr>
            <p:spPr>
              <a:xfrm>
                <a:off x="6170364" y="2902400"/>
                <a:ext cx="9092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𝑆𝑈𝑃</m:t>
                        </m:r>
                      </m:sub>
                    </m:sSub>
                  </m:oMath>
                </a14:m>
                <a:r>
                  <a:rPr lang="en-US" sz="1400" dirty="0"/>
                  <a:t>=9.5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2FAE0A-5D44-D841-8887-591FA804F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364" y="2902400"/>
                <a:ext cx="909223" cy="307777"/>
              </a:xfrm>
              <a:prstGeom prst="rect">
                <a:avLst/>
              </a:prstGeom>
              <a:blipFill>
                <a:blip r:embed="rId4"/>
                <a:stretch>
                  <a:fillRect t="-4000" r="-1389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042EB0-E9C7-804A-A777-5E7C0255561E}"/>
                  </a:ext>
                </a:extLst>
              </p:cNvPr>
              <p:cNvSpPr/>
              <p:nvPr/>
            </p:nvSpPr>
            <p:spPr>
              <a:xfrm>
                <a:off x="8127557" y="2907457"/>
                <a:ext cx="95000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=+13.9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042EB0-E9C7-804A-A777-5E7C02555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557" y="2907457"/>
                <a:ext cx="95000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3AE0B-BE82-7B4F-B8E0-91B62D1932C1}"/>
                  </a:ext>
                </a:extLst>
              </p:cNvPr>
              <p:cNvSpPr/>
              <p:nvPr/>
            </p:nvSpPr>
            <p:spPr>
              <a:xfrm>
                <a:off x="8178899" y="3589873"/>
                <a:ext cx="9403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=−4.4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3AE0B-BE82-7B4F-B8E0-91B62D193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899" y="3589873"/>
                <a:ext cx="940321" cy="276999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7F256E-42E4-0A48-9EAB-F73A0C4527CD}"/>
                  </a:ext>
                </a:extLst>
              </p:cNvPr>
              <p:cNvSpPr/>
              <p:nvPr/>
            </p:nvSpPr>
            <p:spPr>
              <a:xfrm>
                <a:off x="127038" y="6383434"/>
                <a:ext cx="55585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The average power dissipated across R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=10.44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W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67F256E-42E4-0A48-9EAB-F73A0C452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38" y="6383434"/>
                <a:ext cx="5558573" cy="369332"/>
              </a:xfrm>
              <a:prstGeom prst="rect">
                <a:avLst/>
              </a:prstGeom>
              <a:blipFill>
                <a:blip r:embed="rId7"/>
                <a:stretch>
                  <a:fillRect l="-91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35A9924-2B05-3C4A-BEA8-D4B0575F9204}"/>
              </a:ext>
            </a:extLst>
          </p:cNvPr>
          <p:cNvSpPr txBox="1"/>
          <p:nvPr/>
        </p:nvSpPr>
        <p:spPr>
          <a:xfrm>
            <a:off x="66439" y="1092224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the following time domain voltage and current: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616EA6-E997-B74D-BBAC-6748BF6A38F7}"/>
                  </a:ext>
                </a:extLst>
              </p:cNvPr>
              <p:cNvSpPr/>
              <p:nvPr/>
            </p:nvSpPr>
            <p:spPr>
              <a:xfrm>
                <a:off x="490357" y="2147122"/>
                <a:ext cx="639345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=1.18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2000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−12.5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m:rPr>
                              <m:nor/>
                            </m:rPr>
                            <a:rPr lang="en-US" dirty="0"/>
                            <m:t>  </m:t>
                          </m:r>
                          <m:r>
                            <m:rPr>
                              <m:nor/>
                            </m:rPr>
                            <a:rPr lang="en-US" dirty="0"/>
                            <m:t>A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D616EA6-E997-B74D-BBAC-6748BF6A38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57" y="2147122"/>
                <a:ext cx="6393452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F01C7A9-D2AF-5148-8548-CEBC2D6CF5A6}"/>
                  </a:ext>
                </a:extLst>
              </p:cNvPr>
              <p:cNvSpPr/>
              <p:nvPr/>
            </p:nvSpPr>
            <p:spPr>
              <a:xfrm>
                <a:off x="889238" y="1651644"/>
                <a:ext cx="5281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24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2000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F01C7A9-D2AF-5148-8548-CEBC2D6CF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38" y="1651644"/>
                <a:ext cx="528112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225EF97-42F3-7647-A031-738ED00BB536}"/>
                  </a:ext>
                </a:extLst>
              </p:cNvPr>
              <p:cNvSpPr/>
              <p:nvPr/>
            </p:nvSpPr>
            <p:spPr>
              <a:xfrm>
                <a:off x="-85269" y="3119296"/>
                <a:ext cx="6181814" cy="60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ωt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225EF97-42F3-7647-A031-738ED00BB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269" y="3119296"/>
                <a:ext cx="6181814" cy="609077"/>
              </a:xfrm>
              <a:prstGeom prst="rect">
                <a:avLst/>
              </a:prstGeom>
              <a:blipFill>
                <a:blip r:embed="rId10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1094C23-B38C-CC4E-89F9-4835380A956B}"/>
              </a:ext>
            </a:extLst>
          </p:cNvPr>
          <p:cNvSpPr/>
          <p:nvPr/>
        </p:nvSpPr>
        <p:spPr>
          <a:xfrm>
            <a:off x="66439" y="2620047"/>
            <a:ext cx="5270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time domain instantaneous power is given by.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0931E3-ACE6-2847-8093-FBAAF7326C5D}"/>
                  </a:ext>
                </a:extLst>
              </p:cNvPr>
              <p:cNvSpPr/>
              <p:nvPr/>
            </p:nvSpPr>
            <p:spPr>
              <a:xfrm>
                <a:off x="-49897" y="3832153"/>
                <a:ext cx="7777654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1.18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12.5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1.18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4000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12.5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0931E3-ACE6-2847-8093-FBAAF7326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897" y="3832153"/>
                <a:ext cx="7777654" cy="610936"/>
              </a:xfrm>
              <a:prstGeom prst="rect">
                <a:avLst/>
              </a:prstGeom>
              <a:blipFill>
                <a:blip r:embed="rId11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8DFB02-71C1-F247-96AD-CCF6B8EFE942}"/>
                  </a:ext>
                </a:extLst>
              </p:cNvPr>
              <p:cNvSpPr/>
              <p:nvPr/>
            </p:nvSpPr>
            <p:spPr>
              <a:xfrm>
                <a:off x="-49897" y="4547937"/>
                <a:ext cx="59488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14.16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42.5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14.16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4000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42.5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88DFB02-71C1-F247-96AD-CCF6B8EFE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897" y="4547937"/>
                <a:ext cx="5948855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0592929-EC92-1A4D-B06A-23F561031483}"/>
                  </a:ext>
                </a:extLst>
              </p:cNvPr>
              <p:cNvSpPr/>
              <p:nvPr/>
            </p:nvSpPr>
            <p:spPr>
              <a:xfrm>
                <a:off x="330264" y="5056539"/>
                <a:ext cx="45794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10.44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14.16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4000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42.5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 W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0592929-EC92-1A4D-B06A-23F5610314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64" y="5056539"/>
                <a:ext cx="4579459" cy="369332"/>
              </a:xfrm>
              <a:prstGeom prst="rect">
                <a:avLst/>
              </a:prstGeom>
              <a:blipFill>
                <a:blip r:embed="rId13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F4612436-F659-E04F-AC7B-9872434D67BA}"/>
              </a:ext>
            </a:extLst>
          </p:cNvPr>
          <p:cNvSpPr/>
          <p:nvPr/>
        </p:nvSpPr>
        <p:spPr>
          <a:xfrm>
            <a:off x="127038" y="3014448"/>
            <a:ext cx="5532981" cy="728057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87C1DD48-0462-674B-9549-C8B72E409488}"/>
              </a:ext>
            </a:extLst>
          </p:cNvPr>
          <p:cNvSpPr/>
          <p:nvPr/>
        </p:nvSpPr>
        <p:spPr>
          <a:xfrm rot="5400000">
            <a:off x="1281436" y="5395019"/>
            <a:ext cx="282808" cy="62672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0EC9AB63-F6A8-D04A-9510-E8E8761B15EF}"/>
              </a:ext>
            </a:extLst>
          </p:cNvPr>
          <p:cNvSpPr/>
          <p:nvPr/>
        </p:nvSpPr>
        <p:spPr>
          <a:xfrm rot="14137561">
            <a:off x="1326922" y="6141990"/>
            <a:ext cx="701485" cy="1170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2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81937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>
              <a:defRPr sz="1800"/>
            </a:pPr>
            <a:r>
              <a:rPr lang="en-US" sz="3200" b="1" dirty="0"/>
              <a:t>Announcements </a:t>
            </a:r>
            <a:endParaRPr sz="3200" b="1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2E435BD-FD3A-EF45-A026-BD59F7FA8C3F}"/>
              </a:ext>
            </a:extLst>
          </p:cNvPr>
          <p:cNvSpPr txBox="1">
            <a:spLocks/>
          </p:cNvSpPr>
          <p:nvPr/>
        </p:nvSpPr>
        <p:spPr>
          <a:xfrm>
            <a:off x="609599" y="3943768"/>
            <a:ext cx="8671387" cy="2814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45720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91440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137160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182880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 Exam </a:t>
            </a:r>
          </a:p>
          <a:p>
            <a:pPr algn="l"/>
            <a:r>
              <a:rPr lang="en-US" sz="2800" dirty="0">
                <a:sym typeface="Times New Roman"/>
              </a:rPr>
              <a:t>Topics: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Comprehensive</a:t>
            </a:r>
          </a:p>
          <a:p>
            <a:pPr algn="l"/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dirty="0"/>
              <a:t>Final Exam – Tuesday April 21, 2020 </a:t>
            </a:r>
          </a:p>
          <a:p>
            <a:r>
              <a:rPr lang="en-US" dirty="0"/>
              <a:t>	1-3:50 PM Online</a:t>
            </a:r>
          </a:p>
          <a:p>
            <a:pPr algn="l"/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/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3A85EE2-B473-BC49-B8D0-9E8CFD1CBDD1}"/>
              </a:ext>
            </a:extLst>
          </p:cNvPr>
          <p:cNvSpPr/>
          <p:nvPr/>
        </p:nvSpPr>
        <p:spPr>
          <a:xfrm>
            <a:off x="328922" y="4047892"/>
            <a:ext cx="8608645" cy="2653432"/>
          </a:xfrm>
          <a:prstGeom prst="roundRect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25C9B96-ACE9-8B48-A95D-A6B2A239E374}"/>
              </a:ext>
            </a:extLst>
          </p:cNvPr>
          <p:cNvSpPr txBox="1">
            <a:spLocks/>
          </p:cNvSpPr>
          <p:nvPr/>
        </p:nvSpPr>
        <p:spPr>
          <a:xfrm>
            <a:off x="396421" y="835269"/>
            <a:ext cx="4812188" cy="15548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45720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91440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137160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182880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H.W. # 8</a:t>
            </a:r>
          </a:p>
          <a:p>
            <a:pPr algn="l"/>
            <a:r>
              <a:rPr lang="en-US" sz="2800" dirty="0">
                <a:sym typeface="Times New Roman"/>
              </a:rPr>
              <a:t>Topics: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Calculations</a:t>
            </a:r>
          </a:p>
          <a:p>
            <a:pPr algn="l"/>
            <a:r>
              <a:rPr lang="en-US" dirty="0"/>
              <a:t>Due April 12.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3F1F6EA-BC93-BA40-83D9-22D1C7DF5BB6}"/>
              </a:ext>
            </a:extLst>
          </p:cNvPr>
          <p:cNvSpPr txBox="1">
            <a:spLocks/>
          </p:cNvSpPr>
          <p:nvPr/>
        </p:nvSpPr>
        <p:spPr>
          <a:xfrm>
            <a:off x="396421" y="2389519"/>
            <a:ext cx="9129544" cy="15548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45720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91440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137160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1828800" algn="ctr" defTabSz="457200" rtl="0" eaLnBrk="1" latinLnBrk="0" hangingPunct="1">
              <a:spcBef>
                <a:spcPct val="20000"/>
              </a:spcBef>
              <a:buSzTx/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Quiz # 5</a:t>
            </a:r>
          </a:p>
          <a:p>
            <a:pPr algn="l"/>
            <a:r>
              <a:rPr lang="en-US" sz="2800" dirty="0">
                <a:sym typeface="Times New Roman"/>
              </a:rPr>
              <a:t>Topic: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Calculations – H.W. #8 and Lectures 21 and 22</a:t>
            </a:r>
          </a:p>
          <a:p>
            <a:pPr algn="l"/>
            <a:r>
              <a:rPr lang="en-US" dirty="0"/>
              <a:t>Will be online during our next lecture: Tuesday April 14  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B668A93-7CEF-5947-B390-A1A614D48757}"/>
              </a:ext>
            </a:extLst>
          </p:cNvPr>
          <p:cNvSpPr/>
          <p:nvPr/>
        </p:nvSpPr>
        <p:spPr>
          <a:xfrm>
            <a:off x="398369" y="818494"/>
            <a:ext cx="8745631" cy="1478822"/>
          </a:xfrm>
          <a:prstGeom prst="roundRect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0718C9D-2C53-B84B-8558-AC44325D8509}"/>
              </a:ext>
            </a:extLst>
          </p:cNvPr>
          <p:cNvSpPr/>
          <p:nvPr/>
        </p:nvSpPr>
        <p:spPr>
          <a:xfrm>
            <a:off x="328922" y="2450500"/>
            <a:ext cx="8745631" cy="1554813"/>
          </a:xfrm>
          <a:prstGeom prst="roundRect">
            <a:avLst/>
          </a:prstGeom>
          <a:solidFill>
            <a:srgbClr val="FFFFFF">
              <a:alpha val="28000"/>
            </a:srgb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688912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1371" y="852481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Another way to express the time-domain </a:t>
            </a:r>
            <a:r>
              <a:rPr lang="en-US" dirty="0">
                <a:solidFill>
                  <a:srgbClr val="FF0000"/>
                </a:solidFill>
              </a:rPr>
              <a:t>instantaneous power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6A2B47-18B8-5E44-A16F-B7A133BFC0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34362" y="1194362"/>
            <a:ext cx="2578409" cy="3155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2FAE0A-5D44-D841-8887-591FA804F8CD}"/>
                  </a:ext>
                </a:extLst>
              </p:cNvPr>
              <p:cNvSpPr/>
              <p:nvPr/>
            </p:nvSpPr>
            <p:spPr>
              <a:xfrm>
                <a:off x="6033893" y="3031912"/>
                <a:ext cx="90922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𝑆𝑈𝑃</m:t>
                        </m:r>
                      </m:sub>
                    </m:sSub>
                  </m:oMath>
                </a14:m>
                <a:r>
                  <a:rPr lang="en-US" sz="1400" dirty="0"/>
                  <a:t>=9.5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2FAE0A-5D44-D841-8887-591FA804F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93" y="3031912"/>
                <a:ext cx="909223" cy="307777"/>
              </a:xfrm>
              <a:prstGeom prst="rect">
                <a:avLst/>
              </a:prstGeom>
              <a:blipFill>
                <a:blip r:embed="rId4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042EB0-E9C7-804A-A777-5E7C0255561E}"/>
                  </a:ext>
                </a:extLst>
              </p:cNvPr>
              <p:cNvSpPr/>
              <p:nvPr/>
            </p:nvSpPr>
            <p:spPr>
              <a:xfrm>
                <a:off x="7143722" y="2644773"/>
                <a:ext cx="95000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=+13.9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7042EB0-E9C7-804A-A777-5E7C02555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22" y="2644773"/>
                <a:ext cx="950004" cy="2616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3AE0B-BE82-7B4F-B8E0-91B62D1932C1}"/>
                  </a:ext>
                </a:extLst>
              </p:cNvPr>
              <p:cNvSpPr/>
              <p:nvPr/>
            </p:nvSpPr>
            <p:spPr>
              <a:xfrm>
                <a:off x="7153405" y="3185482"/>
                <a:ext cx="94032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=−4.4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EA3AE0B-BE82-7B4F-B8E0-91B62D193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405" y="3185482"/>
                <a:ext cx="940321" cy="276999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387138-288D-A047-BE23-2DA3EBB851B2}"/>
                  </a:ext>
                </a:extLst>
              </p:cNvPr>
              <p:cNvSpPr/>
              <p:nvPr/>
            </p:nvSpPr>
            <p:spPr>
              <a:xfrm>
                <a:off x="526930" y="3385701"/>
                <a:ext cx="28978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𝑇h𝑒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𝐴𝑣𝑒𝑟𝑎𝑔𝑒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𝑟𝑒𝑎𝑙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𝑃𝑜𝑤𝑒𝑟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387138-288D-A047-BE23-2DA3EBB85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30" y="3385701"/>
                <a:ext cx="2897845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4383E4-A8D0-7440-8EF4-5877FB270FFA}"/>
                  </a:ext>
                </a:extLst>
              </p:cNvPr>
              <p:cNvSpPr/>
              <p:nvPr/>
            </p:nvSpPr>
            <p:spPr>
              <a:xfrm>
                <a:off x="590467" y="5270849"/>
                <a:ext cx="23446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𝑅𝑒𝑎𝑐𝑡𝑖𝑣𝑒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𝑃𝑜𝑤𝑒𝑟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4383E4-A8D0-7440-8EF4-5877FB270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67" y="5270849"/>
                <a:ext cx="2344681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F596D2-FCED-D54F-A330-699CD0536FEB}"/>
                  </a:ext>
                </a:extLst>
              </p:cNvPr>
              <p:cNvSpPr/>
              <p:nvPr/>
            </p:nvSpPr>
            <p:spPr>
              <a:xfrm>
                <a:off x="590467" y="1622224"/>
                <a:ext cx="4077526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𝑎𝑣𝑒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F596D2-FCED-D54F-A330-699CD0536F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67" y="1622224"/>
                <a:ext cx="4077526" cy="539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1275C05-2307-9A46-BB6B-9586EB78E856}"/>
              </a:ext>
            </a:extLst>
          </p:cNvPr>
          <p:cNvSpPr/>
          <p:nvPr/>
        </p:nvSpPr>
        <p:spPr>
          <a:xfrm>
            <a:off x="512788" y="2803569"/>
            <a:ext cx="864339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where,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B78A1D-1D59-914C-89DD-BA91518BEA19}"/>
                  </a:ext>
                </a:extLst>
              </p:cNvPr>
              <p:cNvSpPr/>
              <p:nvPr/>
            </p:nvSpPr>
            <p:spPr>
              <a:xfrm>
                <a:off x="189793" y="4160589"/>
                <a:ext cx="7586389" cy="816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71550" indent="-2857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1.18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30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12.5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𝑜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10.44</m:t>
                              </m:r>
                            </m:e>
                          </m:func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B78A1D-1D59-914C-89DD-BA91518BE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93" y="4160589"/>
                <a:ext cx="7586389" cy="8169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0AB91F5-1BE6-B346-8E2F-A291C1059651}"/>
                  </a:ext>
                </a:extLst>
              </p:cNvPr>
              <p:cNvSpPr/>
              <p:nvPr/>
            </p:nvSpPr>
            <p:spPr>
              <a:xfrm>
                <a:off x="288225" y="5791919"/>
                <a:ext cx="6848541" cy="8148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71550" indent="-2857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1.18</m:t>
                          </m:r>
                        </m:num>
                        <m:den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12.5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=9.5 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𝑉𝐴𝑅</m:t>
                          </m:r>
                        </m:e>
                      </m:func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0AB91F5-1BE6-B346-8E2F-A291C1059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25" y="5791919"/>
                <a:ext cx="6848541" cy="8148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CD74429-2A73-154E-8CCD-EDEC9E121D2A}"/>
              </a:ext>
            </a:extLst>
          </p:cNvPr>
          <p:cNvSpPr/>
          <p:nvPr/>
        </p:nvSpPr>
        <p:spPr>
          <a:xfrm>
            <a:off x="5488897" y="6457539"/>
            <a:ext cx="365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As obtained from the phasor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AB9E40C-9D72-D044-ADD7-240EEB050E98}"/>
                  </a:ext>
                </a:extLst>
              </p:cNvPr>
              <p:cNvSpPr/>
              <p:nvPr/>
            </p:nvSpPr>
            <p:spPr>
              <a:xfrm>
                <a:off x="1050274" y="2195968"/>
                <a:ext cx="4486293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=10.44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10.44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4000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9.4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4000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AB9E40C-9D72-D044-ADD7-240EEB050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74" y="2195968"/>
                <a:ext cx="4486293" cy="53912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DAD485E-6723-8F4E-88D1-47A1129386AE}"/>
                  </a:ext>
                </a:extLst>
              </p:cNvPr>
              <p:cNvSpPr/>
              <p:nvPr/>
            </p:nvSpPr>
            <p:spPr>
              <a:xfrm>
                <a:off x="5813848" y="2383163"/>
                <a:ext cx="1170640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1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𝐴𝑣𝑒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0.44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DAD485E-6723-8F4E-88D1-47A112938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48" y="2383163"/>
                <a:ext cx="1170640" cy="261610"/>
              </a:xfrm>
              <a:prstGeom prst="rect">
                <a:avLst/>
              </a:prstGeom>
              <a:blipFill>
                <a:blip r:embed="rId1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A639415-F9C5-394F-97C7-600F02199A5A}"/>
                  </a:ext>
                </a:extLst>
              </p:cNvPr>
              <p:cNvSpPr/>
              <p:nvPr/>
            </p:nvSpPr>
            <p:spPr>
              <a:xfrm>
                <a:off x="6901123" y="1674817"/>
                <a:ext cx="125726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𝐴𝑣𝑒</m:t>
                          </m:r>
                        </m:sub>
                      </m:sSub>
                      <m:r>
                        <a:rPr lang="en-US" sz="12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0.44</m:t>
                      </m:r>
                      <m:r>
                        <a:rPr lang="en-US" sz="12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2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1200" i="1" dirty="0"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A639415-F9C5-394F-97C7-600F02199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23" y="1674817"/>
                <a:ext cx="1257267" cy="276999"/>
              </a:xfrm>
              <a:prstGeom prst="rect">
                <a:avLst/>
              </a:prstGeom>
              <a:blipFill>
                <a:blip r:embed="rId1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A7F205C-7870-4340-94BB-42C84B43DB16}"/>
              </a:ext>
            </a:extLst>
          </p:cNvPr>
          <p:cNvSpPr/>
          <p:nvPr/>
        </p:nvSpPr>
        <p:spPr>
          <a:xfrm>
            <a:off x="526930" y="1512234"/>
            <a:ext cx="4141064" cy="629744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74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A82A14-3460-F043-9066-DDEB0C1D2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79" y="726402"/>
            <a:ext cx="7747000" cy="387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D86904-B39A-0D4A-A331-1094A2FDDA25}"/>
                  </a:ext>
                </a:extLst>
              </p:cNvPr>
              <p:cNvSpPr/>
              <p:nvPr/>
            </p:nvSpPr>
            <p:spPr>
              <a:xfrm>
                <a:off x="2044262" y="260706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24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2000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D86904-B39A-0D4A-A331-1094A2FDD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262" y="260706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628E966-739C-F042-BEE3-E75D567C3665}"/>
              </a:ext>
            </a:extLst>
          </p:cNvPr>
          <p:cNvSpPr/>
          <p:nvPr/>
        </p:nvSpPr>
        <p:spPr>
          <a:xfrm>
            <a:off x="8343079" y="2478486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t(</a:t>
            </a:r>
            <a:r>
              <a:rPr lang="en-US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ms</a:t>
            </a:r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FC880-A89E-3E4E-BA7B-5DFA08EC969D}"/>
              </a:ext>
            </a:extLst>
          </p:cNvPr>
          <p:cNvSpPr/>
          <p:nvPr/>
        </p:nvSpPr>
        <p:spPr>
          <a:xfrm>
            <a:off x="1033134" y="332847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V</a:t>
            </a:r>
            <a:endParaRPr lang="en-US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12C767-8D94-4B40-9286-D9A6028FF47F}"/>
              </a:ext>
            </a:extLst>
          </p:cNvPr>
          <p:cNvCxnSpPr>
            <a:cxnSpLocks/>
          </p:cNvCxnSpPr>
          <p:nvPr/>
        </p:nvCxnSpPr>
        <p:spPr>
          <a:xfrm>
            <a:off x="903890" y="914400"/>
            <a:ext cx="0" cy="20074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4B2BA-7357-044E-A335-79F10BE9660E}"/>
                  </a:ext>
                </a:extLst>
              </p:cNvPr>
              <p:cNvSpPr/>
              <p:nvPr/>
            </p:nvSpPr>
            <p:spPr>
              <a:xfrm>
                <a:off x="596079" y="5459882"/>
                <a:ext cx="278185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=3.1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4B2BA-7357-044E-A335-79F10BE96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9" y="5459882"/>
                <a:ext cx="2781852" cy="612732"/>
              </a:xfrm>
              <a:prstGeom prst="rect">
                <a:avLst/>
              </a:prstGeom>
              <a:blipFill>
                <a:blip r:embed="rId4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440744-E459-2243-9785-3BCE6AB0C001}"/>
              </a:ext>
            </a:extLst>
          </p:cNvPr>
          <p:cNvCxnSpPr>
            <a:cxnSpLocks/>
          </p:cNvCxnSpPr>
          <p:nvPr/>
        </p:nvCxnSpPr>
        <p:spPr>
          <a:xfrm>
            <a:off x="2496207" y="4440621"/>
            <a:ext cx="0" cy="3310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AD8B01-2331-554C-88CB-8A408467E464}"/>
              </a:ext>
            </a:extLst>
          </p:cNvPr>
          <p:cNvCxnSpPr>
            <a:cxnSpLocks/>
          </p:cNvCxnSpPr>
          <p:nvPr/>
        </p:nvCxnSpPr>
        <p:spPr>
          <a:xfrm>
            <a:off x="5654566" y="4440621"/>
            <a:ext cx="0" cy="3310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49E29F-783A-ED4E-B9DF-D35A07DA0E59}"/>
              </a:ext>
            </a:extLst>
          </p:cNvPr>
          <p:cNvCxnSpPr/>
          <p:nvPr/>
        </p:nvCxnSpPr>
        <p:spPr>
          <a:xfrm>
            <a:off x="2496207" y="4698124"/>
            <a:ext cx="31583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80C3A8-DD65-D54E-BD42-FE737CEE1AE0}"/>
                  </a:ext>
                </a:extLst>
              </p:cNvPr>
              <p:cNvSpPr/>
              <p:nvPr/>
            </p:nvSpPr>
            <p:spPr>
              <a:xfrm>
                <a:off x="3621370" y="4707680"/>
                <a:ext cx="1343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=3.1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80C3A8-DD65-D54E-BD42-FE737CEE1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370" y="4707680"/>
                <a:ext cx="134382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B4823B-9A13-E647-A41D-0EF22D221B2B}"/>
              </a:ext>
            </a:extLst>
          </p:cNvPr>
          <p:cNvCxnSpPr>
            <a:cxnSpLocks/>
          </p:cNvCxnSpPr>
          <p:nvPr/>
        </p:nvCxnSpPr>
        <p:spPr>
          <a:xfrm>
            <a:off x="903890" y="2769476"/>
            <a:ext cx="2873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7473F1-24AC-4141-8B74-1A345D48AB4D}"/>
                  </a:ext>
                </a:extLst>
              </p:cNvPr>
              <p:cNvSpPr/>
              <p:nvPr/>
            </p:nvSpPr>
            <p:spPr>
              <a:xfrm>
                <a:off x="596079" y="6072614"/>
                <a:ext cx="2682914" cy="639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2000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=0.26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7473F1-24AC-4141-8B74-1A345D48A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9" y="6072614"/>
                <a:ext cx="2682914" cy="639086"/>
              </a:xfrm>
              <a:prstGeom prst="rect">
                <a:avLst/>
              </a:prstGeom>
              <a:blipFill>
                <a:blip r:embed="rId6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B1CC820-91EB-1048-AE52-0A5452C798D6}"/>
                  </a:ext>
                </a:extLst>
              </p:cNvPr>
              <p:cNvSpPr/>
              <p:nvPr/>
            </p:nvSpPr>
            <p:spPr>
              <a:xfrm>
                <a:off x="796915" y="2786321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B1CC820-91EB-1048-AE52-0A5452C79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15" y="2786321"/>
                <a:ext cx="4724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32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D86904-B39A-0D4A-A331-1094A2FDDA25}"/>
                  </a:ext>
                </a:extLst>
              </p:cNvPr>
              <p:cNvSpPr/>
              <p:nvPr/>
            </p:nvSpPr>
            <p:spPr>
              <a:xfrm>
                <a:off x="2147410" y="216548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=1.18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2000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−12.5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 A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D86904-B39A-0D4A-A331-1094A2FDD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10" y="216548"/>
                <a:ext cx="4572000" cy="369332"/>
              </a:xfrm>
              <a:prstGeom prst="rect">
                <a:avLst/>
              </a:prstGeom>
              <a:blipFill>
                <a:blip r:embed="rId2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628E966-739C-F042-BEE3-E75D567C3665}"/>
              </a:ext>
            </a:extLst>
          </p:cNvPr>
          <p:cNvSpPr/>
          <p:nvPr/>
        </p:nvSpPr>
        <p:spPr>
          <a:xfrm>
            <a:off x="8343079" y="2478486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t(</a:t>
            </a:r>
            <a:r>
              <a:rPr lang="en-US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ms</a:t>
            </a:r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FC880-A89E-3E4E-BA7B-5DFA08EC969D}"/>
              </a:ext>
            </a:extLst>
          </p:cNvPr>
          <p:cNvSpPr/>
          <p:nvPr/>
        </p:nvSpPr>
        <p:spPr>
          <a:xfrm>
            <a:off x="1033134" y="332847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(A)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4B2BA-7357-044E-A335-79F10BE9660E}"/>
                  </a:ext>
                </a:extLst>
              </p:cNvPr>
              <p:cNvSpPr/>
              <p:nvPr/>
            </p:nvSpPr>
            <p:spPr>
              <a:xfrm>
                <a:off x="596079" y="5459882"/>
                <a:ext cx="278185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=3.1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4B2BA-7357-044E-A335-79F10BE96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9" y="5459882"/>
                <a:ext cx="2781852" cy="612732"/>
              </a:xfrm>
              <a:prstGeom prst="rect">
                <a:avLst/>
              </a:prstGeom>
              <a:blipFill>
                <a:blip r:embed="rId3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440744-E459-2243-9785-3BCE6AB0C001}"/>
              </a:ext>
            </a:extLst>
          </p:cNvPr>
          <p:cNvCxnSpPr>
            <a:cxnSpLocks/>
          </p:cNvCxnSpPr>
          <p:nvPr/>
        </p:nvCxnSpPr>
        <p:spPr>
          <a:xfrm>
            <a:off x="2496207" y="4440621"/>
            <a:ext cx="0" cy="3310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49E29F-783A-ED4E-B9DF-D35A07DA0E59}"/>
              </a:ext>
            </a:extLst>
          </p:cNvPr>
          <p:cNvCxnSpPr/>
          <p:nvPr/>
        </p:nvCxnSpPr>
        <p:spPr>
          <a:xfrm>
            <a:off x="2992820" y="4876801"/>
            <a:ext cx="315835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80C3A8-DD65-D54E-BD42-FE737CEE1AE0}"/>
                  </a:ext>
                </a:extLst>
              </p:cNvPr>
              <p:cNvSpPr/>
              <p:nvPr/>
            </p:nvSpPr>
            <p:spPr>
              <a:xfrm>
                <a:off x="3761495" y="5043390"/>
                <a:ext cx="1343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=3.1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80C3A8-DD65-D54E-BD42-FE737CEE1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495" y="5043390"/>
                <a:ext cx="1343829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7473F1-24AC-4141-8B74-1A345D48AB4D}"/>
                  </a:ext>
                </a:extLst>
              </p:cNvPr>
              <p:cNvSpPr/>
              <p:nvPr/>
            </p:nvSpPr>
            <p:spPr>
              <a:xfrm>
                <a:off x="596079" y="6072614"/>
                <a:ext cx="2682914" cy="639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12.5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2000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=0.11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7473F1-24AC-4141-8B74-1A345D48A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9" y="6072614"/>
                <a:ext cx="2682914" cy="639086"/>
              </a:xfrm>
              <a:prstGeom prst="rect">
                <a:avLst/>
              </a:prstGeom>
              <a:blipFill>
                <a:blip r:embed="rId5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D259B045-0F24-B04C-A501-CA35FC894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770612"/>
            <a:ext cx="7721600" cy="3898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42A9BE-0955-BA4E-BE42-05CDD5513030}"/>
              </a:ext>
            </a:extLst>
          </p:cNvPr>
          <p:cNvGrpSpPr/>
          <p:nvPr/>
        </p:nvGrpSpPr>
        <p:grpSpPr>
          <a:xfrm>
            <a:off x="2522851" y="4710852"/>
            <a:ext cx="345960" cy="89280"/>
            <a:chOff x="2522851" y="4710852"/>
            <a:chExt cx="345960" cy="8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C4ED9C4-D61A-AC45-B58B-C54C905D6FBF}"/>
                    </a:ext>
                  </a:extLst>
                </p14:cNvPr>
                <p14:cNvContentPartPr/>
                <p14:nvPr/>
              </p14:nvContentPartPr>
              <p14:xfrm>
                <a:off x="2522851" y="4741092"/>
                <a:ext cx="163440" cy="16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C4ED9C4-D61A-AC45-B58B-C54C905D6FB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59851" y="4678092"/>
                  <a:ext cx="289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35382F-C520-E644-BE15-C774CE882807}"/>
                    </a:ext>
                  </a:extLst>
                </p14:cNvPr>
                <p14:cNvContentPartPr/>
                <p14:nvPr/>
              </p14:nvContentPartPr>
              <p14:xfrm>
                <a:off x="2827411" y="4731732"/>
                <a:ext cx="4140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35382F-C520-E644-BE15-C774CE88280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64411" y="4669092"/>
                  <a:ext cx="167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D540C2-2B76-7446-85E5-99D3C839F794}"/>
                    </a:ext>
                  </a:extLst>
                </p14:cNvPr>
                <p14:cNvContentPartPr/>
                <p14:nvPr/>
              </p14:nvContentPartPr>
              <p14:xfrm>
                <a:off x="2803291" y="4710852"/>
                <a:ext cx="3240" cy="89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D540C2-2B76-7446-85E5-99D3C839F79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40651" y="4647852"/>
                  <a:ext cx="128880" cy="21492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12C767-8D94-4B40-9286-D9A6028FF47F}"/>
              </a:ext>
            </a:extLst>
          </p:cNvPr>
          <p:cNvCxnSpPr>
            <a:cxnSpLocks/>
          </p:cNvCxnSpPr>
          <p:nvPr/>
        </p:nvCxnSpPr>
        <p:spPr>
          <a:xfrm>
            <a:off x="2982310" y="3873063"/>
            <a:ext cx="10510" cy="121748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EDA9A9-B697-2D4B-94AE-AA89E1F7C08D}"/>
              </a:ext>
            </a:extLst>
          </p:cNvPr>
          <p:cNvCxnSpPr>
            <a:cxnSpLocks/>
          </p:cNvCxnSpPr>
          <p:nvPr/>
        </p:nvCxnSpPr>
        <p:spPr>
          <a:xfrm>
            <a:off x="6161689" y="3831877"/>
            <a:ext cx="10510" cy="121748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0E8AD3-5BEE-D445-8797-CEFA817245EB}"/>
              </a:ext>
            </a:extLst>
          </p:cNvPr>
          <p:cNvCxnSpPr>
            <a:cxnSpLocks/>
          </p:cNvCxnSpPr>
          <p:nvPr/>
        </p:nvCxnSpPr>
        <p:spPr>
          <a:xfrm>
            <a:off x="1400503" y="1630331"/>
            <a:ext cx="10510" cy="121748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B4823B-9A13-E647-A41D-0EF22D221B2B}"/>
              </a:ext>
            </a:extLst>
          </p:cNvPr>
          <p:cNvCxnSpPr>
            <a:cxnSpLocks/>
          </p:cNvCxnSpPr>
          <p:nvPr/>
        </p:nvCxnSpPr>
        <p:spPr>
          <a:xfrm>
            <a:off x="1262524" y="2847818"/>
            <a:ext cx="21020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B1CC820-91EB-1048-AE52-0A5452C798D6}"/>
                  </a:ext>
                </a:extLst>
              </p:cNvPr>
              <p:cNvSpPr/>
              <p:nvPr/>
            </p:nvSpPr>
            <p:spPr>
              <a:xfrm>
                <a:off x="1174794" y="2798029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B1CC820-91EB-1048-AE52-0A5452C79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794" y="2798029"/>
                <a:ext cx="47243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42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F86544-8947-1E49-9A55-9B83C90B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57" y="1257864"/>
            <a:ext cx="7797800" cy="387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B7F279-DBDC-FE4A-88CB-08DAD9EEEF73}"/>
                  </a:ext>
                </a:extLst>
              </p:cNvPr>
              <p:cNvSpPr/>
              <p:nvPr/>
            </p:nvSpPr>
            <p:spPr>
              <a:xfrm>
                <a:off x="4381757" y="1615230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B7F279-DBDC-FE4A-88CB-08DAD9EEE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757" y="1615230"/>
                <a:ext cx="75770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9337F7-CE60-3544-94D7-539D88D1B96B}"/>
                  </a:ext>
                </a:extLst>
              </p:cNvPr>
              <p:cNvSpPr/>
              <p:nvPr/>
            </p:nvSpPr>
            <p:spPr>
              <a:xfrm>
                <a:off x="3676949" y="2708306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9337F7-CE60-3544-94D7-539D88D1B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949" y="2708306"/>
                <a:ext cx="70480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908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device&#10;&#10;Description automatically generated">
            <a:extLst>
              <a:ext uri="{FF2B5EF4-FFF2-40B4-BE49-F238E27FC236}">
                <a16:creationId xmlns:a16="http://schemas.microsoft.com/office/drawing/2014/main" id="{000BFABC-70DF-954D-9AEC-3359063014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6119" y="1367829"/>
            <a:ext cx="6253105" cy="3249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C53870-3E49-0047-AF41-4C39DCBE80DA}"/>
                  </a:ext>
                </a:extLst>
              </p:cNvPr>
              <p:cNvSpPr/>
              <p:nvPr/>
            </p:nvSpPr>
            <p:spPr>
              <a:xfrm>
                <a:off x="2018230" y="285750"/>
                <a:ext cx="5807231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𝟒𝟒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𝟒𝟒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𝟒𝟎𝟎𝟎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func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𝟒𝟎𝟎𝟎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    </m:t>
                          </m:r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𝑾</m:t>
                          </m:r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rgbClr val="009E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C53870-3E49-0047-AF41-4C39DCBE8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230" y="285750"/>
                <a:ext cx="5807231" cy="5391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/>
              <p:nvPr/>
            </p:nvSpPr>
            <p:spPr>
              <a:xfrm>
                <a:off x="2617320" y="1459671"/>
                <a:ext cx="6680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20" y="1459671"/>
                <a:ext cx="668003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/>
              <p:nvPr/>
            </p:nvSpPr>
            <p:spPr>
              <a:xfrm>
                <a:off x="3952671" y="3898521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671" y="3898521"/>
                <a:ext cx="75770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/>
              <p:nvPr/>
            </p:nvSpPr>
            <p:spPr>
              <a:xfrm>
                <a:off x="3447121" y="2623361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121" y="2623361"/>
                <a:ext cx="7048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43028A-C692-D04E-9B29-74FFECC64EDD}"/>
              </a:ext>
            </a:extLst>
          </p:cNvPr>
          <p:cNvCxnSpPr>
            <a:cxnSpLocks/>
          </p:cNvCxnSpPr>
          <p:nvPr/>
        </p:nvCxnSpPr>
        <p:spPr>
          <a:xfrm>
            <a:off x="2373491" y="4905070"/>
            <a:ext cx="25483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BECE90-D425-9F44-A1F3-4AB19947B6D7}"/>
                  </a:ext>
                </a:extLst>
              </p:cNvPr>
              <p:cNvSpPr/>
              <p:nvPr/>
            </p:nvSpPr>
            <p:spPr>
              <a:xfrm>
                <a:off x="3436611" y="5002924"/>
                <a:ext cx="1343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=3.1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BECE90-D425-9F44-A1F3-4AB19947B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11" y="5002924"/>
                <a:ext cx="134382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077481-C5AE-1042-904B-2CCFCD337E1F}"/>
              </a:ext>
            </a:extLst>
          </p:cNvPr>
          <p:cNvCxnSpPr>
            <a:cxnSpLocks/>
          </p:cNvCxnSpPr>
          <p:nvPr/>
        </p:nvCxnSpPr>
        <p:spPr>
          <a:xfrm>
            <a:off x="2386406" y="4371230"/>
            <a:ext cx="0" cy="533840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5F6F7D-3ACA-9E42-A134-8CCEB97CBC40}"/>
              </a:ext>
            </a:extLst>
          </p:cNvPr>
          <p:cNvCxnSpPr>
            <a:cxnSpLocks/>
          </p:cNvCxnSpPr>
          <p:nvPr/>
        </p:nvCxnSpPr>
        <p:spPr>
          <a:xfrm>
            <a:off x="4927658" y="4319425"/>
            <a:ext cx="10510" cy="672880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5A640D-B3FC-FD4B-BF88-72A30D0BD839}"/>
              </a:ext>
            </a:extLst>
          </p:cNvPr>
          <p:cNvCxnSpPr>
            <a:cxnSpLocks/>
          </p:cNvCxnSpPr>
          <p:nvPr/>
        </p:nvCxnSpPr>
        <p:spPr>
          <a:xfrm>
            <a:off x="5026639" y="1594210"/>
            <a:ext cx="11744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80B7A3-153B-E44D-8643-06B3777F9350}"/>
              </a:ext>
            </a:extLst>
          </p:cNvPr>
          <p:cNvCxnSpPr>
            <a:cxnSpLocks/>
          </p:cNvCxnSpPr>
          <p:nvPr/>
        </p:nvCxnSpPr>
        <p:spPr>
          <a:xfrm>
            <a:off x="5026639" y="1533142"/>
            <a:ext cx="0" cy="166273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22CD24-E1D7-3F4A-B68B-2A81917B5429}"/>
              </a:ext>
            </a:extLst>
          </p:cNvPr>
          <p:cNvCxnSpPr>
            <a:cxnSpLocks/>
          </p:cNvCxnSpPr>
          <p:nvPr/>
        </p:nvCxnSpPr>
        <p:spPr>
          <a:xfrm>
            <a:off x="6195849" y="1533142"/>
            <a:ext cx="5254" cy="26412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ABAE67-C762-C847-9BB8-FD113923DD45}"/>
                  </a:ext>
                </a:extLst>
              </p:cNvPr>
              <p:cNvSpPr/>
              <p:nvPr/>
            </p:nvSpPr>
            <p:spPr>
              <a:xfrm>
                <a:off x="5047152" y="1550789"/>
                <a:ext cx="11833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=1.55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ABAE67-C762-C847-9BB8-FD113923D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152" y="1550789"/>
                <a:ext cx="1183337" cy="307777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AF7B08A-5C40-FE48-93D3-D5189339B860}"/>
              </a:ext>
            </a:extLst>
          </p:cNvPr>
          <p:cNvCxnSpPr>
            <a:cxnSpLocks/>
          </p:cNvCxnSpPr>
          <p:nvPr/>
        </p:nvCxnSpPr>
        <p:spPr>
          <a:xfrm flipH="1">
            <a:off x="6978870" y="2480442"/>
            <a:ext cx="6516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A032A1C-0D7C-574C-8329-774B9A95C3F8}"/>
                  </a:ext>
                </a:extLst>
              </p:cNvPr>
              <p:cNvSpPr/>
              <p:nvPr/>
            </p:nvSpPr>
            <p:spPr>
              <a:xfrm>
                <a:off x="7529181" y="2295776"/>
                <a:ext cx="15679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𝑨𝒗𝒆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A032A1C-0D7C-574C-8329-774B9A95C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181" y="2295776"/>
                <a:ext cx="1567993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1D5E2F7-ECEE-6F46-AFE2-0D79156BFCEF}"/>
              </a:ext>
            </a:extLst>
          </p:cNvPr>
          <p:cNvCxnSpPr>
            <a:cxnSpLocks/>
          </p:cNvCxnSpPr>
          <p:nvPr/>
        </p:nvCxnSpPr>
        <p:spPr>
          <a:xfrm flipH="1">
            <a:off x="7079224" y="1715181"/>
            <a:ext cx="6516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8E1D858-AA2F-984E-8F62-292EBC1D3150}"/>
                  </a:ext>
                </a:extLst>
              </p:cNvPr>
              <p:cNvSpPr/>
              <p:nvPr/>
            </p:nvSpPr>
            <p:spPr>
              <a:xfrm>
                <a:off x="7608460" y="1543814"/>
                <a:ext cx="16144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𝑴𝒂𝒙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𝟐𝟒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8E1D858-AA2F-984E-8F62-292EBC1D3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460" y="1543814"/>
                <a:ext cx="1614481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366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device&#10;&#10;Description automatically generated">
            <a:extLst>
              <a:ext uri="{FF2B5EF4-FFF2-40B4-BE49-F238E27FC236}">
                <a16:creationId xmlns:a16="http://schemas.microsoft.com/office/drawing/2014/main" id="{000BFABC-70DF-954D-9AEC-3359063014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6119" y="1367829"/>
            <a:ext cx="6253105" cy="3249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C53870-3E49-0047-AF41-4C39DCBE80DA}"/>
                  </a:ext>
                </a:extLst>
              </p:cNvPr>
              <p:cNvSpPr/>
              <p:nvPr/>
            </p:nvSpPr>
            <p:spPr>
              <a:xfrm>
                <a:off x="2018230" y="285750"/>
                <a:ext cx="5807231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𝟒𝟒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𝟒𝟒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𝟒𝟎𝟎𝟎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func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𝟒𝟎𝟎𝟎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    </m:t>
                          </m:r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𝑾</m:t>
                          </m:r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rgbClr val="009E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C53870-3E49-0047-AF41-4C39DCBE8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230" y="285750"/>
                <a:ext cx="5807231" cy="5391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/>
              <p:nvPr/>
            </p:nvSpPr>
            <p:spPr>
              <a:xfrm>
                <a:off x="2617320" y="1459671"/>
                <a:ext cx="6680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20" y="1459671"/>
                <a:ext cx="668003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/>
              <p:nvPr/>
            </p:nvSpPr>
            <p:spPr>
              <a:xfrm>
                <a:off x="3952671" y="3898521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671" y="3898521"/>
                <a:ext cx="75770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/>
              <p:nvPr/>
            </p:nvSpPr>
            <p:spPr>
              <a:xfrm>
                <a:off x="3447121" y="2623361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121" y="2623361"/>
                <a:ext cx="7048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43028A-C692-D04E-9B29-74FFECC64EDD}"/>
              </a:ext>
            </a:extLst>
          </p:cNvPr>
          <p:cNvCxnSpPr>
            <a:cxnSpLocks/>
          </p:cNvCxnSpPr>
          <p:nvPr/>
        </p:nvCxnSpPr>
        <p:spPr>
          <a:xfrm>
            <a:off x="2373491" y="4905070"/>
            <a:ext cx="25483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BECE90-D425-9F44-A1F3-4AB19947B6D7}"/>
                  </a:ext>
                </a:extLst>
              </p:cNvPr>
              <p:cNvSpPr/>
              <p:nvPr/>
            </p:nvSpPr>
            <p:spPr>
              <a:xfrm>
                <a:off x="3436611" y="5002924"/>
                <a:ext cx="1343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=3.1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BECE90-D425-9F44-A1F3-4AB19947B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11" y="5002924"/>
                <a:ext cx="134382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077481-C5AE-1042-904B-2CCFCD337E1F}"/>
              </a:ext>
            </a:extLst>
          </p:cNvPr>
          <p:cNvCxnSpPr>
            <a:cxnSpLocks/>
          </p:cNvCxnSpPr>
          <p:nvPr/>
        </p:nvCxnSpPr>
        <p:spPr>
          <a:xfrm>
            <a:off x="2386406" y="4371230"/>
            <a:ext cx="0" cy="533840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5F6F7D-3ACA-9E42-A134-8CCEB97CBC40}"/>
              </a:ext>
            </a:extLst>
          </p:cNvPr>
          <p:cNvCxnSpPr>
            <a:cxnSpLocks/>
          </p:cNvCxnSpPr>
          <p:nvPr/>
        </p:nvCxnSpPr>
        <p:spPr>
          <a:xfrm>
            <a:off x="4927658" y="4319425"/>
            <a:ext cx="10510" cy="672880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5A640D-B3FC-FD4B-BF88-72A30D0BD839}"/>
              </a:ext>
            </a:extLst>
          </p:cNvPr>
          <p:cNvCxnSpPr>
            <a:cxnSpLocks/>
          </p:cNvCxnSpPr>
          <p:nvPr/>
        </p:nvCxnSpPr>
        <p:spPr>
          <a:xfrm>
            <a:off x="5026639" y="1594210"/>
            <a:ext cx="11744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80B7A3-153B-E44D-8643-06B3777F9350}"/>
              </a:ext>
            </a:extLst>
          </p:cNvPr>
          <p:cNvCxnSpPr>
            <a:cxnSpLocks/>
          </p:cNvCxnSpPr>
          <p:nvPr/>
        </p:nvCxnSpPr>
        <p:spPr>
          <a:xfrm>
            <a:off x="5026639" y="1533142"/>
            <a:ext cx="0" cy="166273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22CD24-E1D7-3F4A-B68B-2A81917B5429}"/>
              </a:ext>
            </a:extLst>
          </p:cNvPr>
          <p:cNvCxnSpPr>
            <a:cxnSpLocks/>
          </p:cNvCxnSpPr>
          <p:nvPr/>
        </p:nvCxnSpPr>
        <p:spPr>
          <a:xfrm>
            <a:off x="6195849" y="1533142"/>
            <a:ext cx="5254" cy="26412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ABAE67-C762-C847-9BB8-FD113923DD45}"/>
                  </a:ext>
                </a:extLst>
              </p:cNvPr>
              <p:cNvSpPr/>
              <p:nvPr/>
            </p:nvSpPr>
            <p:spPr>
              <a:xfrm>
                <a:off x="5047152" y="1550789"/>
                <a:ext cx="11833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=1.55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ABAE67-C762-C847-9BB8-FD113923D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152" y="1550789"/>
                <a:ext cx="1183337" cy="307777"/>
              </a:xfrm>
              <a:prstGeom prst="rect">
                <a:avLst/>
              </a:prstGeom>
              <a:blipFill>
                <a:blip r:embed="rId8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AF7B08A-5C40-FE48-93D3-D5189339B860}"/>
              </a:ext>
            </a:extLst>
          </p:cNvPr>
          <p:cNvCxnSpPr>
            <a:cxnSpLocks/>
          </p:cNvCxnSpPr>
          <p:nvPr/>
        </p:nvCxnSpPr>
        <p:spPr>
          <a:xfrm flipH="1">
            <a:off x="6978870" y="2480442"/>
            <a:ext cx="6516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A032A1C-0D7C-574C-8329-774B9A95C3F8}"/>
                  </a:ext>
                </a:extLst>
              </p:cNvPr>
              <p:cNvSpPr/>
              <p:nvPr/>
            </p:nvSpPr>
            <p:spPr>
              <a:xfrm>
                <a:off x="7529181" y="2295776"/>
                <a:ext cx="15679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𝑨𝒗𝒆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A032A1C-0D7C-574C-8329-774B9A95C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181" y="2295776"/>
                <a:ext cx="1567993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1D5E2F7-ECEE-6F46-AFE2-0D79156BFCEF}"/>
              </a:ext>
            </a:extLst>
          </p:cNvPr>
          <p:cNvCxnSpPr>
            <a:cxnSpLocks/>
          </p:cNvCxnSpPr>
          <p:nvPr/>
        </p:nvCxnSpPr>
        <p:spPr>
          <a:xfrm flipH="1">
            <a:off x="7079224" y="1715181"/>
            <a:ext cx="65164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8E1D858-AA2F-984E-8F62-292EBC1D3150}"/>
                  </a:ext>
                </a:extLst>
              </p:cNvPr>
              <p:cNvSpPr/>
              <p:nvPr/>
            </p:nvSpPr>
            <p:spPr>
              <a:xfrm>
                <a:off x="7608460" y="1543814"/>
                <a:ext cx="16144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𝑴𝒂𝒙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𝟐𝟒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8E1D858-AA2F-984E-8F62-292EBC1D31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460" y="1543814"/>
                <a:ext cx="1614481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038C1AF8-3553-B14C-9EA3-44E360538D84}"/>
              </a:ext>
            </a:extLst>
          </p:cNvPr>
          <p:cNvSpPr/>
          <p:nvPr/>
        </p:nvSpPr>
        <p:spPr>
          <a:xfrm>
            <a:off x="1460938" y="2808027"/>
            <a:ext cx="838981" cy="798786"/>
          </a:xfrm>
          <a:prstGeom prst="ellipse">
            <a:avLst/>
          </a:prstGeom>
          <a:solidFill>
            <a:schemeClr val="accent5">
              <a:lumMod val="75000"/>
              <a:alpha val="1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7D5BA-EBA6-1345-AFB2-B5ED90A8B209}"/>
              </a:ext>
            </a:extLst>
          </p:cNvPr>
          <p:cNvSpPr/>
          <p:nvPr/>
        </p:nvSpPr>
        <p:spPr>
          <a:xfrm>
            <a:off x="354377" y="5187590"/>
            <a:ext cx="166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Negative power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BE324F0-3DF5-8041-86CF-2A619E31D091}"/>
              </a:ext>
            </a:extLst>
          </p:cNvPr>
          <p:cNvCxnSpPr>
            <a:cxnSpLocks/>
          </p:cNvCxnSpPr>
          <p:nvPr/>
        </p:nvCxnSpPr>
        <p:spPr>
          <a:xfrm flipV="1">
            <a:off x="1032160" y="3193768"/>
            <a:ext cx="948726" cy="19291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020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4094204-9610-254D-A51B-9CDCABC16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38" y="868591"/>
            <a:ext cx="7759700" cy="3898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C53870-3E49-0047-AF41-4C39DCBE80DA}"/>
                  </a:ext>
                </a:extLst>
              </p:cNvPr>
              <p:cNvSpPr/>
              <p:nvPr/>
            </p:nvSpPr>
            <p:spPr>
              <a:xfrm>
                <a:off x="2018230" y="285750"/>
                <a:ext cx="5807231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𝟒𝟒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𝟒𝟒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𝟒𝟎𝟎𝟎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func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𝟒𝟎𝟎𝟎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    </m:t>
                          </m:r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𝑾</m:t>
                          </m:r>
                        </m:e>
                      </m:func>
                    </m:oMath>
                  </m:oMathPara>
                </a14:m>
                <a:endParaRPr lang="en-US" sz="1600" b="1" dirty="0">
                  <a:solidFill>
                    <a:srgbClr val="009E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C53870-3E49-0047-AF41-4C39DCBE8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230" y="285750"/>
                <a:ext cx="5807231" cy="5391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/>
              <p:nvPr/>
            </p:nvSpPr>
            <p:spPr>
              <a:xfrm>
                <a:off x="3204966" y="1521027"/>
                <a:ext cx="6680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66" y="1521027"/>
                <a:ext cx="668003" cy="369332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/>
              <p:nvPr/>
            </p:nvSpPr>
            <p:spPr>
              <a:xfrm>
                <a:off x="2252856" y="1256346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856" y="1256346"/>
                <a:ext cx="75770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/>
              <p:nvPr/>
            </p:nvSpPr>
            <p:spPr>
              <a:xfrm>
                <a:off x="3771580" y="3429000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580" y="3429000"/>
                <a:ext cx="70480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077481-C5AE-1042-904B-2CCFCD337E1F}"/>
              </a:ext>
            </a:extLst>
          </p:cNvPr>
          <p:cNvCxnSpPr>
            <a:cxnSpLocks/>
          </p:cNvCxnSpPr>
          <p:nvPr/>
        </p:nvCxnSpPr>
        <p:spPr>
          <a:xfrm>
            <a:off x="2438959" y="3116521"/>
            <a:ext cx="0" cy="53384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5F6F7D-3ACA-9E42-A134-8CCEB97CBC40}"/>
              </a:ext>
            </a:extLst>
          </p:cNvPr>
          <p:cNvCxnSpPr>
            <a:cxnSpLocks/>
          </p:cNvCxnSpPr>
          <p:nvPr/>
        </p:nvCxnSpPr>
        <p:spPr>
          <a:xfrm>
            <a:off x="3085344" y="3125452"/>
            <a:ext cx="0" cy="524909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E1C3C09-4CBD-3149-AE14-88792DFC4B48}"/>
                  </a:ext>
                </a:extLst>
              </p:cNvPr>
              <p:cNvSpPr/>
              <p:nvPr/>
            </p:nvSpPr>
            <p:spPr>
              <a:xfrm>
                <a:off x="787761" y="5017430"/>
                <a:ext cx="4935838" cy="943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den>
                    </m:f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+12.5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den>
                        </m:f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2000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=0.37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E1C3C09-4CBD-3149-AE14-88792DFC4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61" y="5017430"/>
                <a:ext cx="4935838" cy="943143"/>
              </a:xfrm>
              <a:prstGeom prst="rect">
                <a:avLst/>
              </a:prstGeom>
              <a:blipFill>
                <a:blip r:embed="rId7"/>
                <a:stretch>
                  <a:fillRect l="-513" b="-2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E87B39F-A70B-7940-B745-F9799B32C4EC}"/>
              </a:ext>
            </a:extLst>
          </p:cNvPr>
          <p:cNvGrpSpPr/>
          <p:nvPr/>
        </p:nvGrpSpPr>
        <p:grpSpPr>
          <a:xfrm>
            <a:off x="5194411" y="3156732"/>
            <a:ext cx="456480" cy="896040"/>
            <a:chOff x="5194411" y="3156732"/>
            <a:chExt cx="456480" cy="89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64BFEC-D2C8-1F41-BAC0-772FC2B5F626}"/>
                    </a:ext>
                  </a:extLst>
                </p14:cNvPr>
                <p14:cNvContentPartPr/>
                <p14:nvPr/>
              </p14:nvContentPartPr>
              <p14:xfrm>
                <a:off x="5194411" y="3156732"/>
                <a:ext cx="456480" cy="864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64BFEC-D2C8-1F41-BAC0-772FC2B5F62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58771" y="3121092"/>
                  <a:ext cx="528120" cy="9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566611-635F-BC4D-9DDE-AE14A57507EE}"/>
                    </a:ext>
                  </a:extLst>
                </p14:cNvPr>
                <p14:cNvContentPartPr/>
                <p14:nvPr/>
              </p14:nvContentPartPr>
              <p14:xfrm>
                <a:off x="5451451" y="3201732"/>
                <a:ext cx="83160" cy="658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6566611-635F-BC4D-9DDE-AE14A57507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15811" y="3165732"/>
                  <a:ext cx="154800" cy="7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DBBB550-0B0F-2B48-BDF2-DB203ACF14D5}"/>
                    </a:ext>
                  </a:extLst>
                </p14:cNvPr>
                <p14:cNvContentPartPr/>
                <p14:nvPr/>
              </p14:nvContentPartPr>
              <p14:xfrm>
                <a:off x="5388451" y="3921372"/>
                <a:ext cx="68400" cy="131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DBBB550-0B0F-2B48-BDF2-DB203ACF14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52451" y="3885732"/>
                  <a:ext cx="14004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81FF43B-A593-2644-9853-BC76B579C7C7}"/>
                  </a:ext>
                </a:extLst>
              </p14:cNvPr>
              <p14:cNvContentPartPr/>
              <p14:nvPr/>
            </p14:nvContentPartPr>
            <p14:xfrm>
              <a:off x="7870651" y="3305412"/>
              <a:ext cx="376200" cy="749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81FF43B-A593-2644-9853-BC76B579C7C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35011" y="3269772"/>
                <a:ext cx="447840" cy="82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930A565A-0689-D64C-BA40-BBB70A51F063}"/>
              </a:ext>
            </a:extLst>
          </p:cNvPr>
          <p:cNvGrpSpPr/>
          <p:nvPr/>
        </p:nvGrpSpPr>
        <p:grpSpPr>
          <a:xfrm>
            <a:off x="7823851" y="3173292"/>
            <a:ext cx="461880" cy="711720"/>
            <a:chOff x="7823851" y="3173292"/>
            <a:chExt cx="461880" cy="71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5C0CCB9-5619-874E-B152-AA19DA29C47F}"/>
                    </a:ext>
                  </a:extLst>
                </p14:cNvPr>
                <p14:cNvContentPartPr/>
                <p14:nvPr/>
              </p14:nvContentPartPr>
              <p14:xfrm>
                <a:off x="7823851" y="3173292"/>
                <a:ext cx="435600" cy="17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5C0CCB9-5619-874E-B152-AA19DA29C4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87851" y="3137652"/>
                  <a:ext cx="507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359669-465E-AC45-8ADC-FF47D7BD2840}"/>
                    </a:ext>
                  </a:extLst>
                </p14:cNvPr>
                <p14:cNvContentPartPr/>
                <p14:nvPr/>
              </p14:nvContentPartPr>
              <p14:xfrm>
                <a:off x="7832131" y="3215412"/>
                <a:ext cx="310320" cy="1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359669-465E-AC45-8ADC-FF47D7BD28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96491" y="3179412"/>
                  <a:ext cx="381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B2B0671-9514-6A44-82B1-B2463F76557C}"/>
                    </a:ext>
                  </a:extLst>
                </p14:cNvPr>
                <p14:cNvContentPartPr/>
                <p14:nvPr/>
              </p14:nvContentPartPr>
              <p14:xfrm>
                <a:off x="8278171" y="3237012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2B0671-9514-6A44-82B1-B2463F76557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42171" y="320101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213B546-9130-944A-9114-104166BDDC26}"/>
                    </a:ext>
                  </a:extLst>
                </p14:cNvPr>
                <p14:cNvContentPartPr/>
                <p14:nvPr/>
              </p14:nvContentPartPr>
              <p14:xfrm>
                <a:off x="7881811" y="3288852"/>
                <a:ext cx="403920" cy="24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213B546-9130-944A-9114-104166BDDC2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45811" y="3253212"/>
                  <a:ext cx="475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174C2BA-0875-7E4F-A365-D985F225B19F}"/>
                    </a:ext>
                  </a:extLst>
                </p14:cNvPr>
                <p14:cNvContentPartPr/>
                <p14:nvPr/>
              </p14:nvContentPartPr>
              <p14:xfrm>
                <a:off x="8207251" y="3213972"/>
                <a:ext cx="15120" cy="57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174C2BA-0875-7E4F-A365-D985F225B19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71251" y="3177972"/>
                  <a:ext cx="86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D1CA408-0D42-614D-945D-32E5BCCD5186}"/>
                    </a:ext>
                  </a:extLst>
                </p14:cNvPr>
                <p14:cNvContentPartPr/>
                <p14:nvPr/>
              </p14:nvContentPartPr>
              <p14:xfrm>
                <a:off x="8110411" y="3352212"/>
                <a:ext cx="172440" cy="532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D1CA408-0D42-614D-945D-32E5BCCD51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74411" y="3316572"/>
                  <a:ext cx="244080" cy="604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BD29B778-6493-F44D-8823-E701BE8BF1C8}"/>
              </a:ext>
            </a:extLst>
          </p:cNvPr>
          <p:cNvSpPr/>
          <p:nvPr/>
        </p:nvSpPr>
        <p:spPr>
          <a:xfrm>
            <a:off x="6034672" y="4891705"/>
            <a:ext cx="166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Negative power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BA69304-0C73-2D40-8C51-D9D2664FD067}"/>
              </a:ext>
            </a:extLst>
          </p:cNvPr>
          <p:cNvCxnSpPr>
            <a:cxnSpLocks/>
          </p:cNvCxnSpPr>
          <p:nvPr/>
        </p:nvCxnSpPr>
        <p:spPr>
          <a:xfrm flipH="1" flipV="1">
            <a:off x="5508596" y="4052773"/>
            <a:ext cx="526076" cy="8381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1661345-1DA0-794F-8FD3-590ABF46EBA5}"/>
                  </a:ext>
                </a:extLst>
              </p14:cNvPr>
              <p14:cNvContentPartPr/>
              <p14:nvPr/>
            </p14:nvContentPartPr>
            <p14:xfrm>
              <a:off x="2536891" y="3167532"/>
              <a:ext cx="448200" cy="8640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1661345-1DA0-794F-8FD3-590ABF46EBA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00891" y="3131892"/>
                <a:ext cx="519840" cy="935640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5A640D-B3FC-FD4B-BF88-72A30D0BD839}"/>
              </a:ext>
            </a:extLst>
          </p:cNvPr>
          <p:cNvCxnSpPr>
            <a:cxnSpLocks/>
          </p:cNvCxnSpPr>
          <p:nvPr/>
        </p:nvCxnSpPr>
        <p:spPr>
          <a:xfrm>
            <a:off x="2436606" y="3300912"/>
            <a:ext cx="648738" cy="506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428CE6-B8D3-154A-8AC6-A33C6300B0B5}"/>
                  </a:ext>
                </a:extLst>
              </p:cNvPr>
              <p:cNvSpPr/>
              <p:nvPr/>
            </p:nvSpPr>
            <p:spPr>
              <a:xfrm>
                <a:off x="2525933" y="3295396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428CE6-B8D3-154A-8AC6-A33C6300B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933" y="3295396"/>
                <a:ext cx="472437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035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12B6DB5-BF1D-0047-9F38-9DF6734142E3}"/>
                  </a:ext>
                </a:extLst>
              </p:cNvPr>
              <p:cNvSpPr/>
              <p:nvPr/>
            </p:nvSpPr>
            <p:spPr>
              <a:xfrm>
                <a:off x="258158" y="2145141"/>
                <a:ext cx="4587025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𝜔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12B6DB5-BF1D-0047-9F38-9DF6734142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58" y="2145141"/>
                <a:ext cx="4587025" cy="629852"/>
              </a:xfrm>
              <a:prstGeom prst="rect">
                <a:avLst/>
              </a:prstGeom>
              <a:blipFill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CDF2B00-7963-A540-AD38-7E60A61ECAEF}"/>
                  </a:ext>
                </a:extLst>
              </p:cNvPr>
              <p:cNvSpPr/>
              <p:nvPr/>
            </p:nvSpPr>
            <p:spPr>
              <a:xfrm>
                <a:off x="537218" y="666002"/>
                <a:ext cx="6310601" cy="60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CDF2B00-7963-A540-AD38-7E60A61EC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8" y="666002"/>
                <a:ext cx="6310601" cy="609077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313CCCC-3199-7B46-A968-62D798B41645}"/>
                  </a:ext>
                </a:extLst>
              </p:cNvPr>
              <p:cNvSpPr/>
              <p:nvPr/>
            </p:nvSpPr>
            <p:spPr>
              <a:xfrm>
                <a:off x="1022235" y="2959009"/>
                <a:ext cx="2413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313CCCC-3199-7B46-A968-62D798B41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235" y="2959009"/>
                <a:ext cx="241380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3A31CFE-CB7E-F74B-809B-72B3BE4FBE45}"/>
                  </a:ext>
                </a:extLst>
              </p:cNvPr>
              <p:cNvSpPr/>
              <p:nvPr/>
            </p:nvSpPr>
            <p:spPr>
              <a:xfrm>
                <a:off x="4222248" y="2813226"/>
                <a:ext cx="4544577" cy="619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−0.305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−0. 076 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3A31CFE-CB7E-F74B-809B-72B3BE4FB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248" y="2813226"/>
                <a:ext cx="4544577" cy="619913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B77B533-E0E9-E842-993C-BA7968A61CEA}"/>
                  </a:ext>
                </a:extLst>
              </p:cNvPr>
              <p:cNvSpPr/>
              <p:nvPr/>
            </p:nvSpPr>
            <p:spPr>
              <a:xfrm>
                <a:off x="218295" y="5850250"/>
                <a:ext cx="36336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−0.076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0.775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0.699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B77B533-E0E9-E842-993C-BA7968A61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95" y="5850250"/>
                <a:ext cx="3633687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E1FE3C4-DD95-C941-9995-D34FC58BF39F}"/>
              </a:ext>
            </a:extLst>
          </p:cNvPr>
          <p:cNvSpPr/>
          <p:nvPr/>
        </p:nvSpPr>
        <p:spPr>
          <a:xfrm>
            <a:off x="85832" y="173833"/>
            <a:ext cx="5598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Let us find the maximum/minimum power theoretically,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B8ECBFF-04B1-AF4F-AFEB-F4E36181BFD7}"/>
                  </a:ext>
                </a:extLst>
              </p:cNvPr>
              <p:cNvSpPr/>
              <p:nvPr/>
            </p:nvSpPr>
            <p:spPr>
              <a:xfrm>
                <a:off x="482558" y="1448561"/>
                <a:ext cx="776898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MS Mincho" panose="02020609040205080304" pitchFamily="49" charset="-128"/>
                    <a:cs typeface="Times New Roman" panose="02020603050405020304" pitchFamily="18" charset="0"/>
                  </a:rPr>
                  <a:t>We take the 1</a:t>
                </a:r>
                <a:r>
                  <a:rPr lang="en-US" baseline="30000" dirty="0">
                    <a:ea typeface="MS Mincho" panose="02020609040205080304" pitchFamily="49" charset="-128"/>
                    <a:cs typeface="Times New Roman" panose="02020603050405020304" pitchFamily="18" charset="0"/>
                  </a:rPr>
                  <a:t>st</a:t>
                </a:r>
                <a:r>
                  <a:rPr lang="en-US" dirty="0">
                    <a:ea typeface="MS Mincho" panose="02020609040205080304" pitchFamily="49" charset="-128"/>
                    <a:cs typeface="Times New Roman" panose="02020603050405020304" pitchFamily="18" charset="0"/>
                  </a:rPr>
                  <a:t> derivative and set it to 0 and solve for the time when this occurs. </a:t>
                </a:r>
              </a:p>
              <a:p>
                <a:r>
                  <a:rPr lang="en-US" dirty="0">
                    <a:ea typeface="MS Mincho" panose="02020609040205080304" pitchFamily="49" charset="-128"/>
                    <a:cs typeface="Times New Roman" panose="02020603050405020304" pitchFamily="18" charset="0"/>
                  </a:rPr>
                  <a:t>Assume this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B8ECBFF-04B1-AF4F-AFEB-F4E36181B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58" y="1448561"/>
                <a:ext cx="7768986" cy="646331"/>
              </a:xfrm>
              <a:prstGeom prst="rect">
                <a:avLst/>
              </a:prstGeom>
              <a:blipFill>
                <a:blip r:embed="rId8"/>
                <a:stretch>
                  <a:fillRect l="-489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7BD18EF4-2466-204D-B59C-8B9DF38F41F7}"/>
              </a:ext>
            </a:extLst>
          </p:cNvPr>
          <p:cNvSpPr/>
          <p:nvPr/>
        </p:nvSpPr>
        <p:spPr>
          <a:xfrm>
            <a:off x="492505" y="3051992"/>
            <a:ext cx="542953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62465F7-4635-2F43-88C6-353361C1D015}"/>
              </a:ext>
            </a:extLst>
          </p:cNvPr>
          <p:cNvSpPr/>
          <p:nvPr/>
        </p:nvSpPr>
        <p:spPr>
          <a:xfrm>
            <a:off x="3724065" y="3058900"/>
            <a:ext cx="542953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FE17D0-1A5E-7147-87C5-00A796DFB90A}"/>
              </a:ext>
            </a:extLst>
          </p:cNvPr>
          <p:cNvSpPr/>
          <p:nvPr/>
        </p:nvSpPr>
        <p:spPr>
          <a:xfrm>
            <a:off x="218295" y="3594806"/>
            <a:ext cx="3080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Then the maximum is given by,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77E409-8C45-C844-A309-FCD19444434C}"/>
                  </a:ext>
                </a:extLst>
              </p:cNvPr>
              <p:cNvSpPr/>
              <p:nvPr/>
            </p:nvSpPr>
            <p:spPr>
              <a:xfrm>
                <a:off x="933552" y="3985267"/>
                <a:ext cx="6360627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=10.44+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1.18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4000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12.5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D77E409-8C45-C844-A309-FCD194444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52" y="3985267"/>
                <a:ext cx="6360627" cy="610936"/>
              </a:xfrm>
              <a:prstGeom prst="rect">
                <a:avLst/>
              </a:prstGeom>
              <a:blipFill>
                <a:blip r:embed="rId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53E7F1-9A98-D14F-93DB-A46BFBD5F5F7}"/>
                  </a:ext>
                </a:extLst>
              </p:cNvPr>
              <p:cNvSpPr/>
              <p:nvPr/>
            </p:nvSpPr>
            <p:spPr>
              <a:xfrm>
                <a:off x="1084230" y="4438181"/>
                <a:ext cx="7320657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=10.44+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1.18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−0.305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0.305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𝟒𝟒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14.16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53E7F1-9A98-D14F-93DB-A46BFBD5F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230" y="4438181"/>
                <a:ext cx="7320657" cy="610936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4EC05F-5414-7242-BF0D-2C80AB9C9289}"/>
                  </a:ext>
                </a:extLst>
              </p:cNvPr>
              <p:cNvSpPr/>
              <p:nvPr/>
            </p:nvSpPr>
            <p:spPr>
              <a:xfrm>
                <a:off x="1110785" y="5009167"/>
                <a:ext cx="2236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𝒎𝒂𝒙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𝟐𝟒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b="1" i="1" dirty="0">
                  <a:solidFill>
                    <a:srgbClr val="009E00"/>
                  </a:solidFill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4EC05F-5414-7242-BF0D-2C80AB9C9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785" y="5009167"/>
                <a:ext cx="2236702" cy="369332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9C14DC2-4CBA-AC4F-BEFF-A6C1313B0BE6}"/>
              </a:ext>
            </a:extLst>
          </p:cNvPr>
          <p:cNvSpPr/>
          <p:nvPr/>
        </p:nvSpPr>
        <p:spPr>
          <a:xfrm>
            <a:off x="258158" y="5397336"/>
            <a:ext cx="7488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MS Mincho" panose="02020609040205080304" pitchFamily="49" charset="-128"/>
                <a:cs typeface="Times New Roman" panose="02020603050405020304" pitchFamily="18" charset="0"/>
              </a:rPr>
              <a:t>Then the minimum power occurs at the time of half of the power period later,</a:t>
            </a:r>
          </a:p>
          <a:p>
            <a:endParaRPr lang="en-US" dirty="0"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855D593-8E85-6144-A98A-FB5C05EF66E5}"/>
                  </a:ext>
                </a:extLst>
              </p:cNvPr>
              <p:cNvSpPr/>
              <p:nvPr/>
            </p:nvSpPr>
            <p:spPr>
              <a:xfrm>
                <a:off x="-262241" y="6247064"/>
                <a:ext cx="7909517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=10.44+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24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1.18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4000</m:t>
                              </m:r>
                              <m: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1" i="1">
                                  <a:solidFill>
                                    <a:srgbClr val="009E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0.699+0.305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=−3.71  </m:t>
                          </m:r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</m:func>
                    </m:oMath>
                  </m:oMathPara>
                </a14:m>
                <a:endParaRPr lang="en-US" b="1" i="1" dirty="0">
                  <a:solidFill>
                    <a:srgbClr val="009E00"/>
                  </a:solidFill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855D593-8E85-6144-A98A-FB5C05EF66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2241" y="6247064"/>
                <a:ext cx="7909517" cy="610936"/>
              </a:xfrm>
              <a:prstGeom prst="rect">
                <a:avLst/>
              </a:prstGeom>
              <a:blipFill>
                <a:blip r:embed="rId12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085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7397" y="150260"/>
                <a:ext cx="811246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What happens  if we let the phase angle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𝑻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be zero,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97" y="150260"/>
                <a:ext cx="8112460" cy="393121"/>
              </a:xfrm>
              <a:prstGeom prst="rect">
                <a:avLst/>
              </a:prstGeom>
              <a:blipFill>
                <a:blip r:embed="rId3"/>
                <a:stretch>
                  <a:fillRect l="-625" t="-967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7397" y="779748"/>
                <a:ext cx="8112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This means the phase angle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/>
                  <a:t> is the same as the phase angle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follows,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97" y="779748"/>
                <a:ext cx="8112460" cy="369332"/>
              </a:xfrm>
              <a:prstGeom prst="rect">
                <a:avLst/>
              </a:prstGeom>
              <a:blipFill>
                <a:blip r:embed="rId4"/>
                <a:stretch>
                  <a:fillRect l="-625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B49A328-987E-A240-B40F-92DC30716F55}"/>
                  </a:ext>
                </a:extLst>
              </p:cNvPr>
              <p:cNvSpPr/>
              <p:nvPr/>
            </p:nvSpPr>
            <p:spPr>
              <a:xfrm>
                <a:off x="1217413" y="1454053"/>
                <a:ext cx="4413196" cy="6946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B49A328-987E-A240-B40F-92DC30716F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413" y="1454053"/>
                <a:ext cx="4413196" cy="6946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63C481-7015-E647-9A35-F6641F46C0E5}"/>
                  </a:ext>
                </a:extLst>
              </p:cNvPr>
              <p:cNvSpPr/>
              <p:nvPr/>
            </p:nvSpPr>
            <p:spPr>
              <a:xfrm>
                <a:off x="1031540" y="3577295"/>
                <a:ext cx="5905855" cy="54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𝑆𝑈𝑃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𝑉𝐴𝑅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63C481-7015-E647-9A35-F6641F46C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40" y="3577295"/>
                <a:ext cx="5905855" cy="542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642D862-3E8C-A442-86DB-0695087FD8A9}"/>
              </a:ext>
            </a:extLst>
          </p:cNvPr>
          <p:cNvSpPr txBox="1"/>
          <p:nvPr/>
        </p:nvSpPr>
        <p:spPr>
          <a:xfrm>
            <a:off x="0" y="3059402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means the total Q supplied by the circuit is zero,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7C4C84-00F5-364F-AB2D-BE2DC6DBB7E1}"/>
              </a:ext>
            </a:extLst>
          </p:cNvPr>
          <p:cNvSpPr txBox="1"/>
          <p:nvPr/>
        </p:nvSpPr>
        <p:spPr>
          <a:xfrm>
            <a:off x="0" y="4280764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means the circuit has </a:t>
            </a:r>
            <a:r>
              <a:rPr lang="en-US" dirty="0">
                <a:solidFill>
                  <a:srgbClr val="FF0000"/>
                </a:solidFill>
              </a:rPr>
              <a:t>only real power </a:t>
            </a:r>
            <a:r>
              <a:rPr lang="en-US" dirty="0"/>
              <a:t>supplied by the source.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6E09CC-7FEB-4D46-83D8-225C0E2F6DBA}"/>
              </a:ext>
            </a:extLst>
          </p:cNvPr>
          <p:cNvSpPr txBox="1"/>
          <p:nvPr/>
        </p:nvSpPr>
        <p:spPr>
          <a:xfrm>
            <a:off x="0" y="4733357"/>
            <a:ext cx="811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means the real power (average) is at its maximum value: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42CE4D-7F6F-B54B-90E0-25951483817B}"/>
                  </a:ext>
                </a:extLst>
              </p:cNvPr>
              <p:cNvSpPr/>
              <p:nvPr/>
            </p:nvSpPr>
            <p:spPr>
              <a:xfrm>
                <a:off x="1124476" y="5258456"/>
                <a:ext cx="5719982" cy="60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𝑎𝑣𝑒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242CE4D-7F6F-B54B-90E0-2595148381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76" y="5258456"/>
                <a:ext cx="5719982" cy="609077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8273DE37-C33E-B94C-BEB4-6E960AD08B81}"/>
              </a:ext>
            </a:extLst>
          </p:cNvPr>
          <p:cNvSpPr/>
          <p:nvPr/>
        </p:nvSpPr>
        <p:spPr>
          <a:xfrm>
            <a:off x="5627514" y="1724111"/>
            <a:ext cx="542953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E96394-43D8-484F-995E-A0F69B5A065C}"/>
                  </a:ext>
                </a:extLst>
              </p:cNvPr>
              <p:cNvSpPr/>
              <p:nvPr/>
            </p:nvSpPr>
            <p:spPr>
              <a:xfrm>
                <a:off x="6210882" y="1621926"/>
                <a:ext cx="256852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8E96394-43D8-484F-995E-A0F69B5A06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882" y="1621926"/>
                <a:ext cx="2568524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6EEA7E-0749-914C-9716-7BE95E648968}"/>
                  </a:ext>
                </a:extLst>
              </p:cNvPr>
              <p:cNvSpPr/>
              <p:nvPr/>
            </p:nvSpPr>
            <p:spPr>
              <a:xfrm>
                <a:off x="211625" y="2270264"/>
                <a:ext cx="2011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This means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6EEA7E-0749-914C-9716-7BE95E648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25" y="2270264"/>
                <a:ext cx="2011576" cy="369332"/>
              </a:xfrm>
              <a:prstGeom prst="rect">
                <a:avLst/>
              </a:prstGeom>
              <a:blipFill>
                <a:blip r:embed="rId10"/>
                <a:stretch>
                  <a:fillRect l="-2516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>
            <a:extLst>
              <a:ext uri="{FF2B5EF4-FFF2-40B4-BE49-F238E27FC236}">
                <a16:creationId xmlns:a16="http://schemas.microsoft.com/office/drawing/2014/main" id="{F3927E75-B976-ED47-A7E9-92564827A871}"/>
              </a:ext>
            </a:extLst>
          </p:cNvPr>
          <p:cNvSpPr/>
          <p:nvPr/>
        </p:nvSpPr>
        <p:spPr>
          <a:xfrm>
            <a:off x="2689474" y="2429590"/>
            <a:ext cx="542953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B2978F-DD65-1947-A7E4-1FFABB24DC40}"/>
                  </a:ext>
                </a:extLst>
              </p:cNvPr>
              <p:cNvSpPr/>
              <p:nvPr/>
            </p:nvSpPr>
            <p:spPr>
              <a:xfrm>
                <a:off x="3698700" y="2375774"/>
                <a:ext cx="1590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B2978F-DD65-1947-A7E4-1FFABB24D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700" y="2375774"/>
                <a:ext cx="1590435" cy="369332"/>
              </a:xfrm>
              <a:prstGeom prst="rect">
                <a:avLst/>
              </a:prstGeom>
              <a:blipFill>
                <a:blip r:embed="rId11"/>
                <a:stretch>
                  <a:fillRect l="-238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17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7C4C84-00F5-364F-AB2D-BE2DC6DBB7E1}"/>
                  </a:ext>
                </a:extLst>
              </p:cNvPr>
              <p:cNvSpPr txBox="1"/>
              <p:nvPr/>
            </p:nvSpPr>
            <p:spPr>
              <a:xfrm>
                <a:off x="241738" y="497040"/>
                <a:ext cx="8112460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us re-design the values to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b>
                        </m:sSub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7C4C84-00F5-364F-AB2D-BE2DC6DBB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38" y="497040"/>
                <a:ext cx="8112460" cy="393121"/>
              </a:xfrm>
              <a:prstGeom prst="rect">
                <a:avLst/>
              </a:prstGeom>
              <a:blipFill>
                <a:blip r:embed="rId3"/>
                <a:stretch>
                  <a:fillRect l="-625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4644658-A95E-1848-B39D-B75D5C8B3BF3}"/>
                  </a:ext>
                </a:extLst>
              </p:cNvPr>
              <p:cNvSpPr/>
              <p:nvPr/>
            </p:nvSpPr>
            <p:spPr>
              <a:xfrm>
                <a:off x="752028" y="1015080"/>
                <a:ext cx="4572000" cy="7203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𝐿𝐶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𝐶𝑅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4644658-A95E-1848-B39D-B75D5C8B3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8" y="1015080"/>
                <a:ext cx="4572000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132960D-B05C-FD4D-B3D2-0487359C9CD8}"/>
              </a:ext>
            </a:extLst>
          </p:cNvPr>
          <p:cNvSpPr/>
          <p:nvPr/>
        </p:nvSpPr>
        <p:spPr>
          <a:xfrm>
            <a:off x="241738" y="1108817"/>
            <a:ext cx="79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Recall,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8DE4D9-D765-8B42-A5D6-2FA07B34D885}"/>
                  </a:ext>
                </a:extLst>
              </p:cNvPr>
              <p:cNvSpPr/>
              <p:nvPr/>
            </p:nvSpPr>
            <p:spPr>
              <a:xfrm>
                <a:off x="258865" y="1786101"/>
                <a:ext cx="3538276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𝑻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𝑡𝑜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𝑏𝑒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dirty="0"/>
                  <a:t>, we need to have,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8DE4D9-D765-8B42-A5D6-2FA07B34D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65" y="1786101"/>
                <a:ext cx="3538276" cy="393121"/>
              </a:xfrm>
              <a:prstGeom prst="rect">
                <a:avLst/>
              </a:prstGeom>
              <a:blipFill>
                <a:blip r:embed="rId5"/>
                <a:stretch>
                  <a:fillRect l="-1071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A59145-2EF2-C540-AA37-D58342EC08A1}"/>
                  </a:ext>
                </a:extLst>
              </p:cNvPr>
              <p:cNvSpPr/>
              <p:nvPr/>
            </p:nvSpPr>
            <p:spPr>
              <a:xfrm>
                <a:off x="274438" y="2288758"/>
                <a:ext cx="16216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𝐿𝐶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−1=0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A59145-2EF2-C540-AA37-D58342EC0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38" y="2288758"/>
                <a:ext cx="162166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4480E10-C436-B444-9310-B2B7E9EB3A66}"/>
                  </a:ext>
                </a:extLst>
              </p:cNvPr>
              <p:cNvSpPr/>
              <p:nvPr/>
            </p:nvSpPr>
            <p:spPr>
              <a:xfrm>
                <a:off x="2663615" y="2180808"/>
                <a:ext cx="114525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𝐿𝐶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4480E10-C436-B444-9310-B2B7E9EB3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615" y="2180808"/>
                <a:ext cx="1145250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>
            <a:extLst>
              <a:ext uri="{FF2B5EF4-FFF2-40B4-BE49-F238E27FC236}">
                <a16:creationId xmlns:a16="http://schemas.microsoft.com/office/drawing/2014/main" id="{58F3DD53-49BB-B443-AAE2-08C1FCEB875B}"/>
              </a:ext>
            </a:extLst>
          </p:cNvPr>
          <p:cNvSpPr/>
          <p:nvPr/>
        </p:nvSpPr>
        <p:spPr>
          <a:xfrm>
            <a:off x="2008381" y="2394841"/>
            <a:ext cx="542953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578DF18-6954-624E-9AA8-38BBAB780C34}"/>
              </a:ext>
            </a:extLst>
          </p:cNvPr>
          <p:cNvSpPr/>
          <p:nvPr/>
        </p:nvSpPr>
        <p:spPr>
          <a:xfrm>
            <a:off x="3808865" y="2414667"/>
            <a:ext cx="542953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400B4B8-D1A9-5542-9FE5-D8B160AA2CBD}"/>
                  </a:ext>
                </a:extLst>
              </p:cNvPr>
              <p:cNvSpPr/>
              <p:nvPr/>
            </p:nvSpPr>
            <p:spPr>
              <a:xfrm>
                <a:off x="4403061" y="2169700"/>
                <a:ext cx="1133708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400B4B8-D1A9-5542-9FE5-D8B160AA2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061" y="2169700"/>
                <a:ext cx="1133708" cy="6646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FD57CF71-103C-A94D-AF7E-55574367B0FE}"/>
              </a:ext>
            </a:extLst>
          </p:cNvPr>
          <p:cNvSpPr/>
          <p:nvPr/>
        </p:nvSpPr>
        <p:spPr>
          <a:xfrm>
            <a:off x="38572" y="2845104"/>
            <a:ext cx="2093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 our case we have,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97B70B2-492B-2548-A745-C566949A750F}"/>
                  </a:ext>
                </a:extLst>
              </p:cNvPr>
              <p:cNvSpPr/>
              <p:nvPr/>
            </p:nvSpPr>
            <p:spPr>
              <a:xfrm>
                <a:off x="611716" y="3258099"/>
                <a:ext cx="1271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=80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97B70B2-492B-2548-A745-C566949A75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16" y="3258099"/>
                <a:ext cx="1271438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D98840-71E7-594B-91E0-605D74B7363C}"/>
                  </a:ext>
                </a:extLst>
              </p:cNvPr>
              <p:cNvSpPr/>
              <p:nvPr/>
            </p:nvSpPr>
            <p:spPr>
              <a:xfrm>
                <a:off x="1977929" y="3296637"/>
                <a:ext cx="13438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5D98840-71E7-594B-91E0-605D74B73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929" y="3296637"/>
                <a:ext cx="134389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469CCCC-4375-3F45-8083-E7384BC2F896}"/>
                  </a:ext>
                </a:extLst>
              </p:cNvPr>
              <p:cNvSpPr/>
              <p:nvPr/>
            </p:nvSpPr>
            <p:spPr>
              <a:xfrm>
                <a:off x="3358704" y="3268601"/>
                <a:ext cx="18785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=2000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469CCCC-4375-3F45-8083-E7384BC2F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704" y="3268601"/>
                <a:ext cx="1878528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A3568-BA58-C044-BBCA-B5F647871BE7}"/>
                  </a:ext>
                </a:extLst>
              </p:cNvPr>
              <p:cNvSpPr/>
              <p:nvPr/>
            </p:nvSpPr>
            <p:spPr>
              <a:xfrm>
                <a:off x="165618" y="4024579"/>
                <a:ext cx="336585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𝐿𝐶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2000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=0.25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A6A3568-BA58-C044-BBCA-B5F647871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18" y="4024579"/>
                <a:ext cx="3365858" cy="612732"/>
              </a:xfrm>
              <a:prstGeom prst="rect">
                <a:avLst/>
              </a:prstGeom>
              <a:blipFill>
                <a:blip r:embed="rId1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09F518F-82C7-7749-BD6F-265FDACC8344}"/>
                  </a:ext>
                </a:extLst>
              </p:cNvPr>
              <p:cNvSpPr/>
              <p:nvPr/>
            </p:nvSpPr>
            <p:spPr>
              <a:xfrm>
                <a:off x="7511" y="4898086"/>
                <a:ext cx="31472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For the </a:t>
                </a:r>
                <a:r>
                  <a:rPr lang="en-US" dirty="0">
                    <a:solidFill>
                      <a:srgbClr val="FF0000"/>
                    </a:solidFill>
                  </a:rPr>
                  <a:t>redesigned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=25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09F518F-82C7-7749-BD6F-265FDACC8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" y="4898086"/>
                <a:ext cx="3147208" cy="369332"/>
              </a:xfrm>
              <a:prstGeom prst="rect">
                <a:avLst/>
              </a:prstGeom>
              <a:blipFill>
                <a:blip r:embed="rId13"/>
                <a:stretch>
                  <a:fillRect l="-1210" t="-6667" r="-80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Arrow 27">
            <a:extLst>
              <a:ext uri="{FF2B5EF4-FFF2-40B4-BE49-F238E27FC236}">
                <a16:creationId xmlns:a16="http://schemas.microsoft.com/office/drawing/2014/main" id="{9896AE30-EB33-014D-A7B4-466507D2402A}"/>
              </a:ext>
            </a:extLst>
          </p:cNvPr>
          <p:cNvSpPr/>
          <p:nvPr/>
        </p:nvSpPr>
        <p:spPr>
          <a:xfrm>
            <a:off x="3797141" y="4238612"/>
            <a:ext cx="542953" cy="1846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47DC1B5-2A12-844C-A056-75B7DAB0FAE1}"/>
                  </a:ext>
                </a:extLst>
              </p:cNvPr>
              <p:cNvSpPr/>
              <p:nvPr/>
            </p:nvSpPr>
            <p:spPr>
              <a:xfrm>
                <a:off x="752028" y="5431821"/>
                <a:ext cx="4792659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𝐿𝐶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𝐶𝑅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𝐶𝑅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47DC1B5-2A12-844C-A056-75B7DAB0FA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8" y="5431821"/>
                <a:ext cx="4792659" cy="7203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292F7E-B39A-FB45-B474-9A2375BC9E95}"/>
                  </a:ext>
                </a:extLst>
              </p:cNvPr>
              <p:cNvSpPr/>
              <p:nvPr/>
            </p:nvSpPr>
            <p:spPr>
              <a:xfrm>
                <a:off x="752028" y="6062947"/>
                <a:ext cx="5097549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el-GR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D292F7E-B39A-FB45-B474-9A2375BC9E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8" y="6062947"/>
                <a:ext cx="5097549" cy="9106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939E5DB-0409-1949-BA57-BB0806897860}"/>
                  </a:ext>
                </a:extLst>
              </p:cNvPr>
              <p:cNvSpPr/>
              <p:nvPr/>
            </p:nvSpPr>
            <p:spPr>
              <a:xfrm>
                <a:off x="7511" y="3645706"/>
                <a:ext cx="72750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fixed we need to re-design L or C. Let us design a new value for C.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939E5DB-0409-1949-BA57-BB0806897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" y="3645706"/>
                <a:ext cx="7275005" cy="369332"/>
              </a:xfrm>
              <a:prstGeom prst="rect">
                <a:avLst/>
              </a:prstGeom>
              <a:blipFill>
                <a:blip r:embed="rId16"/>
                <a:stretch>
                  <a:fillRect l="-524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A6DA2959-7E8D-9D44-A532-4E39230ACB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32052" y="402748"/>
            <a:ext cx="3300929" cy="297478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2F55661-0D79-EE4D-A99E-9306BBF5BE35}"/>
              </a:ext>
            </a:extLst>
          </p:cNvPr>
          <p:cNvGrpSpPr/>
          <p:nvPr/>
        </p:nvGrpSpPr>
        <p:grpSpPr>
          <a:xfrm>
            <a:off x="8108611" y="2530332"/>
            <a:ext cx="763200" cy="237960"/>
            <a:chOff x="8108611" y="2530332"/>
            <a:chExt cx="76320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B90496-4B8D-0B4A-87C4-96D672E97498}"/>
                    </a:ext>
                  </a:extLst>
                </p14:cNvPr>
                <p14:cNvContentPartPr/>
                <p14:nvPr/>
              </p14:nvContentPartPr>
              <p14:xfrm>
                <a:off x="8143171" y="2530332"/>
                <a:ext cx="728640" cy="237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B90496-4B8D-0B4A-87C4-96D672E9749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80531" y="2467692"/>
                  <a:ext cx="8542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1EDF6B-D15D-274C-B940-37ACF299E838}"/>
                    </a:ext>
                  </a:extLst>
                </p14:cNvPr>
                <p14:cNvContentPartPr/>
                <p14:nvPr/>
              </p14:nvContentPartPr>
              <p14:xfrm>
                <a:off x="8136691" y="2644092"/>
                <a:ext cx="33444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1EDF6B-D15D-274C-B940-37ACF299E83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73691" y="2581452"/>
                  <a:ext cx="460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CDDCD08-8D80-124F-8A69-12654C0DCCC2}"/>
                    </a:ext>
                  </a:extLst>
                </p14:cNvPr>
                <p14:cNvContentPartPr/>
                <p14:nvPr/>
              </p14:nvContentPartPr>
              <p14:xfrm>
                <a:off x="8108611" y="2663172"/>
                <a:ext cx="9828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CDDCD08-8D80-124F-8A69-12654C0DCC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45971" y="2600172"/>
                  <a:ext cx="223920" cy="126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50B43DA-BF28-D145-9910-1F71BE849F46}"/>
              </a:ext>
            </a:extLst>
          </p:cNvPr>
          <p:cNvCxnSpPr/>
          <p:nvPr/>
        </p:nvCxnSpPr>
        <p:spPr>
          <a:xfrm flipV="1">
            <a:off x="7453925" y="2288758"/>
            <a:ext cx="428834" cy="504782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88770AA-5EE7-EB44-8413-8C009A3A0BAA}"/>
                  </a:ext>
                </a:extLst>
              </p:cNvPr>
              <p:cNvSpPr/>
              <p:nvPr/>
            </p:nvSpPr>
            <p:spPr>
              <a:xfrm>
                <a:off x="4447205" y="4062503"/>
                <a:ext cx="4531177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2000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=25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88770AA-5EE7-EB44-8413-8C009A3A0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205" y="4062503"/>
                <a:ext cx="4531177" cy="661912"/>
              </a:xfrm>
              <a:prstGeom prst="rect">
                <a:avLst/>
              </a:prstGeom>
              <a:blipFill>
                <a:blip r:embed="rId2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80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4114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lecture today will introduce these new power quantities:</a:t>
            </a:r>
          </a:p>
          <a:p>
            <a:pPr lvl="0" algn="l"/>
            <a:endParaRPr lang="en-US" sz="2000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Reactive Power</a:t>
            </a:r>
          </a:p>
          <a:p>
            <a:pPr lvl="0" algn="l"/>
            <a:endParaRPr lang="en-US" sz="2000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100" dirty="0">
                <a:solidFill>
                  <a:srgbClr val="FF0000"/>
                </a:solidFill>
              </a:rPr>
              <a:t>Complex power</a:t>
            </a:r>
            <a:endParaRPr lang="en-US" sz="2000" dirty="0"/>
          </a:p>
          <a:p>
            <a:pPr marL="342900" lvl="0" indent="-342900" algn="l">
              <a:buFont typeface="Wingdings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  <a:p>
            <a:pPr marL="342900" lvl="0" indent="-342900" algn="l">
              <a:buFont typeface="Wingdings" charset="2"/>
              <a:buChar char="Ø"/>
            </a:pPr>
            <a:r>
              <a:rPr lang="en-US" sz="2100" dirty="0">
                <a:solidFill>
                  <a:srgbClr val="FF0000"/>
                </a:solidFill>
              </a:rPr>
              <a:t>Apparent power</a:t>
            </a:r>
          </a:p>
          <a:p>
            <a:pPr lvl="0" algn="l"/>
            <a:endParaRPr lang="en-US" sz="2000" dirty="0"/>
          </a:p>
          <a:p>
            <a:pPr marL="342900" lvl="0" indent="-342900" algn="l">
              <a:buFont typeface="Wingdings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  <a:p>
            <a:pPr lvl="0" algn="l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139711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065" y="257391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Now, the resulting phasor current drawn by the source is given by,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065" y="2511696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corresponding time domain </a:t>
            </a:r>
            <a:r>
              <a:rPr lang="en-US" i="1" dirty="0" err="1"/>
              <a:t>i</a:t>
            </a:r>
            <a:r>
              <a:rPr lang="en-US" i="1" baseline="-25000" dirty="0" err="1"/>
              <a:t>S</a:t>
            </a:r>
            <a:r>
              <a:rPr lang="en-US" i="1" dirty="0"/>
              <a:t>(t)</a:t>
            </a:r>
            <a:r>
              <a:rPr lang="en-US" dirty="0"/>
              <a:t>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E78763-4946-9748-90F7-A8869BFBBB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04266" y="790352"/>
            <a:ext cx="2426576" cy="2840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3B09BC-731F-1C4D-9A8B-A2F6E81B30AC}"/>
                  </a:ext>
                </a:extLst>
              </p:cNvPr>
              <p:cNvSpPr/>
              <p:nvPr/>
            </p:nvSpPr>
            <p:spPr>
              <a:xfrm>
                <a:off x="513158" y="532201"/>
                <a:ext cx="5069149" cy="925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24∠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1.6∠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3B09BC-731F-1C4D-9A8B-A2F6E81B3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58" y="532201"/>
                <a:ext cx="5069149" cy="9253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F28F9A-1BFB-6342-83E5-100428CA599B}"/>
                  </a:ext>
                </a:extLst>
              </p:cNvPr>
              <p:cNvSpPr/>
              <p:nvPr/>
            </p:nvSpPr>
            <p:spPr>
              <a:xfrm>
                <a:off x="153789" y="1457583"/>
                <a:ext cx="4572000" cy="8540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is given by,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=1.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A</a:t>
                </a:r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F28F9A-1BFB-6342-83E5-100428CA5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89" y="1457583"/>
                <a:ext cx="4572000" cy="854080"/>
              </a:xfrm>
              <a:prstGeom prst="rect">
                <a:avLst/>
              </a:prstGeom>
              <a:blipFill>
                <a:blip r:embed="rId5"/>
                <a:stretch>
                  <a:fillRect l="-111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760129-A1F0-FE42-B1A6-62452051CCEC}"/>
                  </a:ext>
                </a:extLst>
              </p:cNvPr>
              <p:cNvSpPr/>
              <p:nvPr/>
            </p:nvSpPr>
            <p:spPr>
              <a:xfrm>
                <a:off x="328773" y="3059668"/>
                <a:ext cx="32615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2000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+30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 A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760129-A1F0-FE42-B1A6-62452051C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73" y="3059668"/>
                <a:ext cx="3261534" cy="369332"/>
              </a:xfrm>
              <a:prstGeom prst="rect">
                <a:avLst/>
              </a:prstGeom>
              <a:blipFill>
                <a:blip r:embed="rId6"/>
                <a:stretch>
                  <a:fillRect t="-6667" r="-38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C8B3726-900F-E347-8AE4-E2BA03D10A09}"/>
                  </a:ext>
                </a:extLst>
              </p:cNvPr>
              <p:cNvSpPr/>
              <p:nvPr/>
            </p:nvSpPr>
            <p:spPr>
              <a:xfrm>
                <a:off x="153789" y="3559364"/>
                <a:ext cx="7343779" cy="542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𝑆𝑈𝑃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24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=0 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VAR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C8B3726-900F-E347-8AE4-E2BA03D10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89" y="3559364"/>
                <a:ext cx="7343779" cy="542136"/>
              </a:xfrm>
              <a:prstGeom prst="rect">
                <a:avLst/>
              </a:prstGeom>
              <a:blipFill>
                <a:blip r:embed="rId7"/>
                <a:stretch>
                  <a:fillRect l="-173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E14AA87-8AFC-AF47-B381-EA380619708C}"/>
              </a:ext>
            </a:extLst>
          </p:cNvPr>
          <p:cNvSpPr txBox="1"/>
          <p:nvPr/>
        </p:nvSpPr>
        <p:spPr>
          <a:xfrm>
            <a:off x="153789" y="4204874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reactive power absorbed in the inductor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7BB7CF-D903-6741-993F-FC5AC7C597CB}"/>
                  </a:ext>
                </a:extLst>
              </p:cNvPr>
              <p:cNvSpPr/>
              <p:nvPr/>
            </p:nvSpPr>
            <p:spPr>
              <a:xfrm>
                <a:off x="37534" y="4581300"/>
                <a:ext cx="5544773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.6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2000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=25.6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𝑉𝐴𝑅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57BB7CF-D903-6741-993F-FC5AC7C59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4" y="4581300"/>
                <a:ext cx="5544773" cy="610936"/>
              </a:xfrm>
              <a:prstGeom prst="rect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C5A43D8-EBC8-474F-842F-3F4050AC74F0}"/>
                  </a:ext>
                </a:extLst>
              </p:cNvPr>
              <p:cNvSpPr/>
              <p:nvPr/>
            </p:nvSpPr>
            <p:spPr>
              <a:xfrm>
                <a:off x="-414411" y="5718533"/>
                <a:ext cx="7267156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1.6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=−25.6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𝑉𝐴𝑅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C5A43D8-EBC8-474F-842F-3F4050AC7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4411" y="5718533"/>
                <a:ext cx="7267156" cy="612796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5573FE1-3EFE-794C-A010-F32805D968FC}"/>
              </a:ext>
            </a:extLst>
          </p:cNvPr>
          <p:cNvSpPr txBox="1"/>
          <p:nvPr/>
        </p:nvSpPr>
        <p:spPr>
          <a:xfrm>
            <a:off x="153789" y="5349201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reactive power absorbed in the capacitor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7D60C69-8686-9A4C-9CCD-257D5934C9B2}"/>
                  </a:ext>
                </a:extLst>
              </p:cNvPr>
              <p:cNvSpPr/>
              <p:nvPr/>
            </p:nvSpPr>
            <p:spPr>
              <a:xfrm>
                <a:off x="6746601" y="5815581"/>
                <a:ext cx="1341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7D60C69-8686-9A4C-9CCD-257D5934C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601" y="5815581"/>
                <a:ext cx="1341906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64AB94-B618-F44E-A738-B5A2C4F1857B}"/>
                  </a:ext>
                </a:extLst>
              </p:cNvPr>
              <p:cNvSpPr/>
              <p:nvPr/>
            </p:nvSpPr>
            <p:spPr>
              <a:xfrm>
                <a:off x="-198506" y="6296070"/>
                <a:ext cx="6310601" cy="60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64AB94-B618-F44E-A738-B5A2C4F18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8506" y="6296070"/>
                <a:ext cx="6310601" cy="609077"/>
              </a:xfrm>
              <a:prstGeom prst="rect">
                <a:avLst/>
              </a:prstGeom>
              <a:blipFill>
                <a:blip r:embed="rId11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65CF1A-45C7-764E-B157-062479204994}"/>
                  </a:ext>
                </a:extLst>
              </p:cNvPr>
              <p:cNvSpPr/>
              <p:nvPr/>
            </p:nvSpPr>
            <p:spPr>
              <a:xfrm>
                <a:off x="6590580" y="6196363"/>
                <a:ext cx="23616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𝑆𝑈𝑃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265CF1A-45C7-764E-B157-062479204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580" y="6196363"/>
                <a:ext cx="2361608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07E55C84-6ADB-F44F-BE05-087803678A6A}"/>
              </a:ext>
            </a:extLst>
          </p:cNvPr>
          <p:cNvSpPr/>
          <p:nvPr/>
        </p:nvSpPr>
        <p:spPr>
          <a:xfrm>
            <a:off x="6590580" y="5818316"/>
            <a:ext cx="2361608" cy="782293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03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065" y="257391"/>
            <a:ext cx="81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instantaneous power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64AB94-B618-F44E-A738-B5A2C4F1857B}"/>
                  </a:ext>
                </a:extLst>
              </p:cNvPr>
              <p:cNvSpPr/>
              <p:nvPr/>
            </p:nvSpPr>
            <p:spPr>
              <a:xfrm>
                <a:off x="886552" y="765547"/>
                <a:ext cx="6310601" cy="60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864AB94-B618-F44E-A738-B5A2C4F185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52" y="765547"/>
                <a:ext cx="6310601" cy="609077"/>
              </a:xfrm>
              <a:prstGeom prst="rect">
                <a:avLst/>
              </a:prstGeom>
              <a:blipFill>
                <a:blip r:embed="rId3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C6DFCBC-995F-2B46-B622-0D905428C979}"/>
                  </a:ext>
                </a:extLst>
              </p:cNvPr>
              <p:cNvSpPr/>
              <p:nvPr/>
            </p:nvSpPr>
            <p:spPr>
              <a:xfrm>
                <a:off x="1259532" y="1433774"/>
                <a:ext cx="6743958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1.6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1.6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4000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C6DFCBC-995F-2B46-B622-0D905428C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532" y="1433774"/>
                <a:ext cx="6743958" cy="610936"/>
              </a:xfrm>
              <a:prstGeom prst="rect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27A418-79AA-B24F-A5E5-04926D1FFB20}"/>
                  </a:ext>
                </a:extLst>
              </p:cNvPr>
              <p:cNvSpPr/>
              <p:nvPr/>
            </p:nvSpPr>
            <p:spPr>
              <a:xfrm>
                <a:off x="1259532" y="2107462"/>
                <a:ext cx="38893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19.2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19.2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4000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D27A418-79AA-B24F-A5E5-04926D1FF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532" y="2107462"/>
                <a:ext cx="388933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0A5A71-7EC4-F649-AB45-74DA813E8793}"/>
                  </a:ext>
                </a:extLst>
              </p:cNvPr>
              <p:cNvSpPr/>
              <p:nvPr/>
            </p:nvSpPr>
            <p:spPr>
              <a:xfrm>
                <a:off x="1413633" y="3345341"/>
                <a:ext cx="18950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𝑨𝒗𝒆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0A5A71-7EC4-F649-AB45-74DA813E8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633" y="3345341"/>
                <a:ext cx="1895006" cy="369332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FCAD597-8BAE-8B40-8A1D-C5CF265F74A5}"/>
                  </a:ext>
                </a:extLst>
              </p:cNvPr>
              <p:cNvSpPr/>
              <p:nvPr/>
            </p:nvSpPr>
            <p:spPr>
              <a:xfrm>
                <a:off x="1413633" y="2764119"/>
                <a:ext cx="1893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𝑴𝒂𝒙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𝟑𝟖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FCAD597-8BAE-8B40-8A1D-C5CF265F74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633" y="2764119"/>
                <a:ext cx="1893403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CEB03D4-8C7B-F643-9EAA-7143A9D03BF3}"/>
                  </a:ext>
                </a:extLst>
              </p:cNvPr>
              <p:cNvSpPr/>
              <p:nvPr/>
            </p:nvSpPr>
            <p:spPr>
              <a:xfrm>
                <a:off x="1413632" y="4001998"/>
                <a:ext cx="1500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𝑴</m:t>
                          </m:r>
                          <m: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𝒊𝒏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CEB03D4-8C7B-F643-9EAA-7143A9D03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632" y="4001998"/>
                <a:ext cx="1500667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102C9D-726C-0C4A-B059-AAFD5F5C4760}"/>
                  </a:ext>
                </a:extLst>
              </p14:cNvPr>
              <p14:cNvContentPartPr/>
              <p14:nvPr/>
            </p14:nvContentPartPr>
            <p14:xfrm>
              <a:off x="7903065" y="4186664"/>
              <a:ext cx="72720" cy="258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102C9D-726C-0C4A-B059-AAFD5F5C47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40065" y="4124024"/>
                <a:ext cx="19836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88866E-17AD-DA41-AA71-B5C89F22261C}"/>
                  </a:ext>
                </a:extLst>
              </p14:cNvPr>
              <p14:cNvContentPartPr/>
              <p14:nvPr/>
            </p14:nvContentPartPr>
            <p14:xfrm>
              <a:off x="7803331" y="4923972"/>
              <a:ext cx="17280" cy="189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88866E-17AD-DA41-AA71-B5C89F2226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40691" y="4861332"/>
                <a:ext cx="1429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0C6A8B-A179-994A-B86C-09BF60170AF9}"/>
                  </a:ext>
                </a:extLst>
              </p14:cNvPr>
              <p14:cNvContentPartPr/>
              <p14:nvPr/>
            </p14:nvContentPartPr>
            <p14:xfrm>
              <a:off x="7858411" y="5762772"/>
              <a:ext cx="42480" cy="162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0C6A8B-A179-994A-B86C-09BF60170A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95411" y="5700132"/>
                <a:ext cx="168120" cy="2876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DB1BFBB-0E89-4849-9D91-0B9478E2D5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36272" y="2440057"/>
            <a:ext cx="2384339" cy="3203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8304F9-E9AE-0F44-A1C7-06A88B3A4CD8}"/>
                  </a:ext>
                </a:extLst>
              </p:cNvPr>
              <p:cNvSpPr/>
              <p:nvPr/>
            </p:nvSpPr>
            <p:spPr>
              <a:xfrm>
                <a:off x="7634579" y="3100241"/>
                <a:ext cx="1158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C8304F9-E9AE-0F44-A1C7-06A88B3A4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579" y="3100241"/>
                <a:ext cx="1158009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38B7BA2-F759-D14F-8EFE-617793B016BA}"/>
                  </a:ext>
                </a:extLst>
              </p:cNvPr>
              <p:cNvSpPr/>
              <p:nvPr/>
            </p:nvSpPr>
            <p:spPr>
              <a:xfrm>
                <a:off x="7634579" y="3900246"/>
                <a:ext cx="13438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38B7BA2-F759-D14F-8EFE-617793B016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579" y="3900246"/>
                <a:ext cx="1343894" cy="369332"/>
              </a:xfrm>
              <a:prstGeom prst="rect">
                <a:avLst/>
              </a:prstGeom>
              <a:blipFill>
                <a:blip r:embed="rId1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A476C02-7F72-0946-89B8-03A5FA9C8202}"/>
                  </a:ext>
                </a:extLst>
              </p:cNvPr>
              <p:cNvSpPr/>
              <p:nvPr/>
            </p:nvSpPr>
            <p:spPr>
              <a:xfrm>
                <a:off x="7685506" y="4550140"/>
                <a:ext cx="1271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=25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A476C02-7F72-0946-89B8-03A5FA9C8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506" y="4550140"/>
                <a:ext cx="1271438" cy="369332"/>
              </a:xfrm>
              <a:prstGeom prst="rect">
                <a:avLst/>
              </a:prstGeom>
              <a:blipFill>
                <a:blip r:embed="rId1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44A754F-3D33-EC44-A92C-B9232F1E6F91}"/>
                  </a:ext>
                </a:extLst>
              </p:cNvPr>
              <p:cNvSpPr/>
              <p:nvPr/>
            </p:nvSpPr>
            <p:spPr>
              <a:xfrm>
                <a:off x="6688772" y="3848142"/>
                <a:ext cx="95000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=+25.6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44A754F-3D33-EC44-A92C-B9232F1E6F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772" y="3848142"/>
                <a:ext cx="950004" cy="2616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20C848-51A6-1646-9D14-947F83536194}"/>
                  </a:ext>
                </a:extLst>
              </p:cNvPr>
              <p:cNvSpPr/>
              <p:nvPr/>
            </p:nvSpPr>
            <p:spPr>
              <a:xfrm>
                <a:off x="6516522" y="4836333"/>
                <a:ext cx="102528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=−25.6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20C848-51A6-1646-9D14-947F83536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522" y="4836333"/>
                <a:ext cx="1025281" cy="276999"/>
              </a:xfrm>
              <a:prstGeom prst="rect">
                <a:avLst/>
              </a:prstGeom>
              <a:blipFill>
                <a:blip r:embed="rId2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DC79B5-45BD-4C4C-90F9-5092FE9DEC25}"/>
                  </a:ext>
                </a:extLst>
              </p:cNvPr>
              <p:cNvSpPr/>
              <p:nvPr/>
            </p:nvSpPr>
            <p:spPr>
              <a:xfrm>
                <a:off x="5148866" y="4210692"/>
                <a:ext cx="9657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𝑆𝑈𝑃</m:t>
                          </m:r>
                        </m:sub>
                      </m:sSub>
                      <m:r>
                        <a:rPr lang="en-US" sz="1400" b="0" i="0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DC79B5-45BD-4C4C-90F9-5092FE9DE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866" y="4210692"/>
                <a:ext cx="965714" cy="307777"/>
              </a:xfrm>
              <a:prstGeom prst="rect">
                <a:avLst/>
              </a:prstGeom>
              <a:blipFill>
                <a:blip r:embed="rId2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CEDA86D-E91E-454C-AD3D-528CD3EFBB44}"/>
                  </a:ext>
                </a:extLst>
              </p:cNvPr>
              <p:cNvSpPr/>
              <p:nvPr/>
            </p:nvSpPr>
            <p:spPr>
              <a:xfrm>
                <a:off x="4921813" y="3530007"/>
                <a:ext cx="13358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𝐴𝑣𝑒</m:t>
                          </m:r>
                        </m:sub>
                      </m:sSub>
                      <m:r>
                        <a:rPr lang="en-US" sz="14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=19.2 </m:t>
                      </m:r>
                      <m:r>
                        <a:rPr lang="en-US" sz="14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CEDA86D-E91E-454C-AD3D-528CD3EFB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813" y="3530007"/>
                <a:ext cx="1335815" cy="307777"/>
              </a:xfrm>
              <a:prstGeom prst="rect">
                <a:avLst/>
              </a:prstGeom>
              <a:blipFill>
                <a:blip r:embed="rId2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092583-64BA-754F-A424-4EACBCD64632}"/>
                  </a:ext>
                </a:extLst>
              </p:cNvPr>
              <p:cNvSpPr/>
              <p:nvPr/>
            </p:nvSpPr>
            <p:spPr>
              <a:xfrm>
                <a:off x="6229724" y="3100351"/>
                <a:ext cx="13358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𝐴𝑣𝑒</m:t>
                          </m:r>
                        </m:sub>
                      </m:sSub>
                      <m:r>
                        <a:rPr lang="en-US" sz="14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=19.2 </m:t>
                      </m:r>
                      <m:r>
                        <a:rPr lang="en-US" sz="1400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𝑊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092583-64BA-754F-A424-4EACBCD64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724" y="3100351"/>
                <a:ext cx="1335815" cy="307777"/>
              </a:xfrm>
              <a:prstGeom prst="rect">
                <a:avLst/>
              </a:prstGeom>
              <a:blipFill>
                <a:blip r:embed="rId2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13ABE4A-87DD-674B-830F-AF1B92E71413}"/>
              </a:ext>
            </a:extLst>
          </p:cNvPr>
          <p:cNvSpPr/>
          <p:nvPr/>
        </p:nvSpPr>
        <p:spPr>
          <a:xfrm>
            <a:off x="1346628" y="4518469"/>
            <a:ext cx="2101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(No negative power)</a:t>
            </a:r>
          </a:p>
        </p:txBody>
      </p:sp>
    </p:spTree>
    <p:extLst>
      <p:ext uri="{BB962C8B-B14F-4D97-AF65-F5344CB8AC3E}">
        <p14:creationId xmlns:p14="http://schemas.microsoft.com/office/powerpoint/2010/main" val="3883855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69B36D9-0EDD-5D47-B3B2-3AC8408137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2661" y="771111"/>
            <a:ext cx="7670415" cy="3828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D86904-B39A-0D4A-A331-1094A2FDDA25}"/>
                  </a:ext>
                </a:extLst>
              </p:cNvPr>
              <p:cNvSpPr/>
              <p:nvPr/>
            </p:nvSpPr>
            <p:spPr>
              <a:xfrm>
                <a:off x="2044262" y="260706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24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2000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D86904-B39A-0D4A-A331-1094A2FDD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262" y="260706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628E966-739C-F042-BEE3-E75D567C3665}"/>
              </a:ext>
            </a:extLst>
          </p:cNvPr>
          <p:cNvSpPr/>
          <p:nvPr/>
        </p:nvSpPr>
        <p:spPr>
          <a:xfrm>
            <a:off x="8343079" y="2478486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t(</a:t>
            </a:r>
            <a:r>
              <a:rPr lang="en-US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ms</a:t>
            </a:r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FC880-A89E-3E4E-BA7B-5DFA08EC969D}"/>
              </a:ext>
            </a:extLst>
          </p:cNvPr>
          <p:cNvSpPr/>
          <p:nvPr/>
        </p:nvSpPr>
        <p:spPr>
          <a:xfrm>
            <a:off x="1356876" y="355253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(V)</a:t>
            </a:r>
            <a:endParaRPr lang="en-US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12C767-8D94-4B40-9286-D9A6028FF47F}"/>
              </a:ext>
            </a:extLst>
          </p:cNvPr>
          <p:cNvCxnSpPr>
            <a:cxnSpLocks/>
          </p:cNvCxnSpPr>
          <p:nvPr/>
        </p:nvCxnSpPr>
        <p:spPr>
          <a:xfrm>
            <a:off x="1191190" y="914400"/>
            <a:ext cx="0" cy="20074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4B2BA-7357-044E-A335-79F10BE9660E}"/>
                  </a:ext>
                </a:extLst>
              </p:cNvPr>
              <p:cNvSpPr/>
              <p:nvPr/>
            </p:nvSpPr>
            <p:spPr>
              <a:xfrm>
                <a:off x="596079" y="5459882"/>
                <a:ext cx="278185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=3.1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4B2BA-7357-044E-A335-79F10BE96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9" y="5459882"/>
                <a:ext cx="2781852" cy="612732"/>
              </a:xfrm>
              <a:prstGeom prst="rect">
                <a:avLst/>
              </a:prstGeom>
              <a:blipFill>
                <a:blip r:embed="rId4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440744-E459-2243-9785-3BCE6AB0C001}"/>
              </a:ext>
            </a:extLst>
          </p:cNvPr>
          <p:cNvCxnSpPr>
            <a:cxnSpLocks/>
          </p:cNvCxnSpPr>
          <p:nvPr/>
        </p:nvCxnSpPr>
        <p:spPr>
          <a:xfrm>
            <a:off x="1191190" y="4532586"/>
            <a:ext cx="0" cy="3310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AD8B01-2331-554C-88CB-8A408467E464}"/>
              </a:ext>
            </a:extLst>
          </p:cNvPr>
          <p:cNvCxnSpPr>
            <a:cxnSpLocks/>
          </p:cNvCxnSpPr>
          <p:nvPr/>
        </p:nvCxnSpPr>
        <p:spPr>
          <a:xfrm>
            <a:off x="6400800" y="4532586"/>
            <a:ext cx="0" cy="3310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49E29F-783A-ED4E-B9DF-D35A07DA0E59}"/>
              </a:ext>
            </a:extLst>
          </p:cNvPr>
          <p:cNvCxnSpPr>
            <a:cxnSpLocks/>
          </p:cNvCxnSpPr>
          <p:nvPr/>
        </p:nvCxnSpPr>
        <p:spPr>
          <a:xfrm>
            <a:off x="1191190" y="4687614"/>
            <a:ext cx="5209610" cy="200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80C3A8-DD65-D54E-BD42-FE737CEE1AE0}"/>
                  </a:ext>
                </a:extLst>
              </p:cNvPr>
              <p:cNvSpPr/>
              <p:nvPr/>
            </p:nvSpPr>
            <p:spPr>
              <a:xfrm>
                <a:off x="3621370" y="4707680"/>
                <a:ext cx="1343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=3.1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80C3A8-DD65-D54E-BD42-FE737CEE1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370" y="4707680"/>
                <a:ext cx="134382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B4823B-9A13-E647-A41D-0EF22D221B2B}"/>
              </a:ext>
            </a:extLst>
          </p:cNvPr>
          <p:cNvCxnSpPr>
            <a:cxnSpLocks/>
          </p:cNvCxnSpPr>
          <p:nvPr/>
        </p:nvCxnSpPr>
        <p:spPr>
          <a:xfrm>
            <a:off x="1191190" y="2786321"/>
            <a:ext cx="4379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7473F1-24AC-4141-8B74-1A345D48AB4D}"/>
                  </a:ext>
                </a:extLst>
              </p:cNvPr>
              <p:cNvSpPr/>
              <p:nvPr/>
            </p:nvSpPr>
            <p:spPr>
              <a:xfrm>
                <a:off x="596079" y="6072614"/>
                <a:ext cx="2682914" cy="639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2000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=0.26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7473F1-24AC-4141-8B74-1A345D48A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9" y="6072614"/>
                <a:ext cx="2682914" cy="639086"/>
              </a:xfrm>
              <a:prstGeom prst="rect">
                <a:avLst/>
              </a:prstGeom>
              <a:blipFill>
                <a:blip r:embed="rId6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B1CC820-91EB-1048-AE52-0A5452C798D6}"/>
                  </a:ext>
                </a:extLst>
              </p:cNvPr>
              <p:cNvSpPr/>
              <p:nvPr/>
            </p:nvSpPr>
            <p:spPr>
              <a:xfrm>
                <a:off x="1113027" y="2709930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B1CC820-91EB-1048-AE52-0A5452C79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027" y="2709930"/>
                <a:ext cx="4724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15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device&#10;&#10;Description automatically generated">
            <a:extLst>
              <a:ext uri="{FF2B5EF4-FFF2-40B4-BE49-F238E27FC236}">
                <a16:creationId xmlns:a16="http://schemas.microsoft.com/office/drawing/2014/main" id="{ED768B74-C4C3-314D-89A2-3E6C87A34C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9694" y="829509"/>
            <a:ext cx="7643105" cy="3833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D86904-B39A-0D4A-A331-1094A2FDDA25}"/>
                  </a:ext>
                </a:extLst>
              </p:cNvPr>
              <p:cNvSpPr/>
              <p:nvPr/>
            </p:nvSpPr>
            <p:spPr>
              <a:xfrm>
                <a:off x="2147410" y="216548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2000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+30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 A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D86904-B39A-0D4A-A331-1094A2FDD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10" y="216548"/>
                <a:ext cx="4572000" cy="369332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628E966-739C-F042-BEE3-E75D567C3665}"/>
              </a:ext>
            </a:extLst>
          </p:cNvPr>
          <p:cNvSpPr/>
          <p:nvPr/>
        </p:nvSpPr>
        <p:spPr>
          <a:xfrm>
            <a:off x="8343079" y="2478486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t(</a:t>
            </a:r>
            <a:r>
              <a:rPr lang="en-US" i="1" dirty="0" err="1">
                <a:ea typeface="MS Mincho" panose="02020609040205080304" pitchFamily="49" charset="-128"/>
                <a:cs typeface="Times New Roman" panose="02020603050405020304" pitchFamily="18" charset="0"/>
              </a:rPr>
              <a:t>ms</a:t>
            </a:r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FC880-A89E-3E4E-BA7B-5DFA08EC969D}"/>
              </a:ext>
            </a:extLst>
          </p:cNvPr>
          <p:cNvSpPr/>
          <p:nvPr/>
        </p:nvSpPr>
        <p:spPr>
          <a:xfrm>
            <a:off x="1478756" y="450443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a typeface="MS Mincho" panose="02020609040205080304" pitchFamily="49" charset="-128"/>
                <a:cs typeface="Times New Roman" panose="02020603050405020304" pitchFamily="18" charset="0"/>
              </a:rPr>
              <a:t>(A)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4B2BA-7357-044E-A335-79F10BE9660E}"/>
                  </a:ext>
                </a:extLst>
              </p:cNvPr>
              <p:cNvSpPr/>
              <p:nvPr/>
            </p:nvSpPr>
            <p:spPr>
              <a:xfrm>
                <a:off x="596079" y="5459882"/>
                <a:ext cx="278185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=3.1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D64B2BA-7357-044E-A335-79F10BE96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9" y="5459882"/>
                <a:ext cx="2781852" cy="612732"/>
              </a:xfrm>
              <a:prstGeom prst="rect">
                <a:avLst/>
              </a:prstGeom>
              <a:blipFill>
                <a:blip r:embed="rId4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49E29F-783A-ED4E-B9DF-D35A07DA0E59}"/>
              </a:ext>
            </a:extLst>
          </p:cNvPr>
          <p:cNvCxnSpPr>
            <a:cxnSpLocks/>
          </p:cNvCxnSpPr>
          <p:nvPr/>
        </p:nvCxnSpPr>
        <p:spPr>
          <a:xfrm>
            <a:off x="1213404" y="4736714"/>
            <a:ext cx="52215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80C3A8-DD65-D54E-BD42-FE737CEE1AE0}"/>
                  </a:ext>
                </a:extLst>
              </p:cNvPr>
              <p:cNvSpPr/>
              <p:nvPr/>
            </p:nvSpPr>
            <p:spPr>
              <a:xfrm>
                <a:off x="2910528" y="4784184"/>
                <a:ext cx="1343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=3.1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580C3A8-DD65-D54E-BD42-FE737CEE1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528" y="4784184"/>
                <a:ext cx="1343829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7473F1-24AC-4141-8B74-1A345D48AB4D}"/>
                  </a:ext>
                </a:extLst>
              </p:cNvPr>
              <p:cNvSpPr/>
              <p:nvPr/>
            </p:nvSpPr>
            <p:spPr>
              <a:xfrm>
                <a:off x="596079" y="6072614"/>
                <a:ext cx="2682914" cy="639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12.5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180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2000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=0.11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77473F1-24AC-4141-8B74-1A345D48A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79" y="6072614"/>
                <a:ext cx="2682914" cy="639086"/>
              </a:xfrm>
              <a:prstGeom prst="rect">
                <a:avLst/>
              </a:prstGeom>
              <a:blipFill>
                <a:blip r:embed="rId6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EDA9A9-B697-2D4B-94AE-AA89E1F7C08D}"/>
              </a:ext>
            </a:extLst>
          </p:cNvPr>
          <p:cNvCxnSpPr>
            <a:cxnSpLocks/>
          </p:cNvCxnSpPr>
          <p:nvPr/>
        </p:nvCxnSpPr>
        <p:spPr>
          <a:xfrm>
            <a:off x="6434959" y="1962075"/>
            <a:ext cx="0" cy="2770035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0E8AD3-5BEE-D445-8797-CEFA817245EB}"/>
              </a:ext>
            </a:extLst>
          </p:cNvPr>
          <p:cNvCxnSpPr>
            <a:cxnSpLocks/>
          </p:cNvCxnSpPr>
          <p:nvPr/>
        </p:nvCxnSpPr>
        <p:spPr>
          <a:xfrm>
            <a:off x="1258444" y="1962075"/>
            <a:ext cx="4080" cy="2770035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B4823B-9A13-E647-A41D-0EF22D221B2B}"/>
              </a:ext>
            </a:extLst>
          </p:cNvPr>
          <p:cNvCxnSpPr>
            <a:cxnSpLocks/>
          </p:cNvCxnSpPr>
          <p:nvPr/>
        </p:nvCxnSpPr>
        <p:spPr>
          <a:xfrm>
            <a:off x="1213404" y="2857843"/>
            <a:ext cx="4858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B1CC820-91EB-1048-AE52-0A5452C798D6}"/>
                  </a:ext>
                </a:extLst>
              </p:cNvPr>
              <p:cNvSpPr/>
              <p:nvPr/>
            </p:nvSpPr>
            <p:spPr>
              <a:xfrm>
                <a:off x="1213404" y="2838374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B1CC820-91EB-1048-AE52-0A5452C798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404" y="2838374"/>
                <a:ext cx="4724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903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D15AF02-7739-6642-892B-5E0EC72F51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1109" y="1172938"/>
            <a:ext cx="7365125" cy="4512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B7F279-DBDC-FE4A-88CB-08DAD9EEEF73}"/>
                  </a:ext>
                </a:extLst>
              </p:cNvPr>
              <p:cNvSpPr/>
              <p:nvPr/>
            </p:nvSpPr>
            <p:spPr>
              <a:xfrm>
                <a:off x="5096461" y="1846458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B7F279-DBDC-FE4A-88CB-08DAD9EEE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461" y="1846458"/>
                <a:ext cx="75770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9337F7-CE60-3544-94D7-539D88D1B96B}"/>
                  </a:ext>
                </a:extLst>
              </p:cNvPr>
              <p:cNvSpPr/>
              <p:nvPr/>
            </p:nvSpPr>
            <p:spPr>
              <a:xfrm>
                <a:off x="3603377" y="3538623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9337F7-CE60-3544-94D7-539D88D1B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377" y="3538623"/>
                <a:ext cx="70480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0E4192-AE0E-A84B-85DE-7884A9250227}"/>
                  </a:ext>
                </a:extLst>
              </p:cNvPr>
              <p:cNvSpPr/>
              <p:nvPr/>
            </p:nvSpPr>
            <p:spPr>
              <a:xfrm>
                <a:off x="2690856" y="5968974"/>
                <a:ext cx="4088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𝐓𝐡𝐞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b="1" dirty="0"/>
                  <a:t> and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b="1" dirty="0"/>
                  <a:t> are </a:t>
                </a:r>
                <a:r>
                  <a:rPr lang="en-US" b="1" dirty="0">
                    <a:solidFill>
                      <a:srgbClr val="FF0000"/>
                    </a:solidFill>
                  </a:rPr>
                  <a:t>in-phase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0E4192-AE0E-A84B-85DE-7884A9250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856" y="5968974"/>
                <a:ext cx="4088683" cy="369332"/>
              </a:xfrm>
              <a:prstGeom prst="rect">
                <a:avLst/>
              </a:prstGeom>
              <a:blipFill>
                <a:blip r:embed="rId5"/>
                <a:stretch>
                  <a:fillRect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912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D15AF02-7739-6642-892B-5E0EC72F51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1696" y="3078776"/>
            <a:ext cx="5228763" cy="2253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0E4192-AE0E-A84B-85DE-7884A9250227}"/>
                  </a:ext>
                </a:extLst>
              </p:cNvPr>
              <p:cNvSpPr/>
              <p:nvPr/>
            </p:nvSpPr>
            <p:spPr>
              <a:xfrm>
                <a:off x="1513275" y="5725906"/>
                <a:ext cx="4088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𝐓𝐡𝐞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b="1" dirty="0"/>
                  <a:t> and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𝐬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b="1" dirty="0"/>
                  <a:t> are </a:t>
                </a:r>
                <a:r>
                  <a:rPr lang="en-US" b="1" dirty="0">
                    <a:solidFill>
                      <a:srgbClr val="FF0000"/>
                    </a:solidFill>
                  </a:rPr>
                  <a:t>in-phase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50E4192-AE0E-A84B-85DE-7884A9250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275" y="5725906"/>
                <a:ext cx="4088683" cy="369332"/>
              </a:xfrm>
              <a:prstGeom prst="rect">
                <a:avLst/>
              </a:prstGeom>
              <a:blipFill>
                <a:blip r:embed="rId3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97ED470-6557-DE4E-92A6-9D82A258B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49" y="267682"/>
            <a:ext cx="5087258" cy="2527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F312988-44F1-3540-A265-0F0E1DED52E2}"/>
                  </a:ext>
                </a:extLst>
              </p:cNvPr>
              <p:cNvSpPr/>
              <p:nvPr/>
            </p:nvSpPr>
            <p:spPr>
              <a:xfrm>
                <a:off x="5489093" y="1441464"/>
                <a:ext cx="32728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12.5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42.5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F312988-44F1-3540-A265-0F0E1DED5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93" y="1441464"/>
                <a:ext cx="327288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FA8AD6-E1E4-C74B-AA1F-DBAD9339880D}"/>
                  </a:ext>
                </a:extLst>
              </p:cNvPr>
              <p:cNvSpPr/>
              <p:nvPr/>
            </p:nvSpPr>
            <p:spPr>
              <a:xfrm>
                <a:off x="5601958" y="3836000"/>
                <a:ext cx="26793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FA8AD6-E1E4-C74B-AA1F-DBAD93398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958" y="3836000"/>
                <a:ext cx="26793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B7F279-DBDC-FE4A-88CB-08DAD9EEEF73}"/>
                  </a:ext>
                </a:extLst>
              </p:cNvPr>
              <p:cNvSpPr/>
              <p:nvPr/>
            </p:nvSpPr>
            <p:spPr>
              <a:xfrm>
                <a:off x="3714191" y="578096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FB7F279-DBDC-FE4A-88CB-08DAD9EEE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191" y="578096"/>
                <a:ext cx="75770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9337F7-CE60-3544-94D7-539D88D1B96B}"/>
                  </a:ext>
                </a:extLst>
              </p:cNvPr>
              <p:cNvSpPr/>
              <p:nvPr/>
            </p:nvSpPr>
            <p:spPr>
              <a:xfrm>
                <a:off x="3121939" y="1072132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49337F7-CE60-3544-94D7-539D88D1B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39" y="1072132"/>
                <a:ext cx="70480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D1A3D17-92B3-E243-8404-1C4614F5E573}"/>
                  </a:ext>
                </a:extLst>
              </p:cNvPr>
              <p:cNvSpPr/>
              <p:nvPr/>
            </p:nvSpPr>
            <p:spPr>
              <a:xfrm>
                <a:off x="1896952" y="4357429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D1A3D17-92B3-E243-8404-1C4614F5E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52" y="4357429"/>
                <a:ext cx="7048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7272BA9-A36A-944F-8F86-CA16D2A3DF44}"/>
                  </a:ext>
                </a:extLst>
              </p:cNvPr>
              <p:cNvSpPr/>
              <p:nvPr/>
            </p:nvSpPr>
            <p:spPr>
              <a:xfrm>
                <a:off x="4572000" y="3202624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7272BA9-A36A-944F-8F86-CA16D2A3D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02624"/>
                <a:ext cx="75770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9184E75-CB08-0F4C-BEEA-B373229E2D4B}"/>
                  </a:ext>
                </a:extLst>
              </p:cNvPr>
              <p:cNvSpPr/>
              <p:nvPr/>
            </p:nvSpPr>
            <p:spPr>
              <a:xfrm>
                <a:off x="5988236" y="4333640"/>
                <a:ext cx="1137299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9184E75-CB08-0F4C-BEEA-B373229E2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236" y="4333640"/>
                <a:ext cx="1137299" cy="3931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8FD91D-FCC5-834B-A6A2-704F2E56F064}"/>
                  </a:ext>
                </a:extLst>
              </p:cNvPr>
              <p:cNvSpPr/>
              <p:nvPr/>
            </p:nvSpPr>
            <p:spPr>
              <a:xfrm>
                <a:off x="5804320" y="2177961"/>
                <a:ext cx="1419812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sub>
                      </m:sSub>
                      <m:r>
                        <a:rPr lang="en-US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42.5</m:t>
                          </m:r>
                        </m:e>
                        <m:sup>
                          <m:r>
                            <a:rPr lang="en-US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8FD91D-FCC5-834B-A6A2-704F2E56F0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20" y="2177961"/>
                <a:ext cx="1419812" cy="3931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80EC16-767B-E64F-B59E-479FA92F9108}"/>
              </a:ext>
            </a:extLst>
          </p:cNvPr>
          <p:cNvCxnSpPr>
            <a:cxnSpLocks/>
          </p:cNvCxnSpPr>
          <p:nvPr/>
        </p:nvCxnSpPr>
        <p:spPr>
          <a:xfrm>
            <a:off x="4604180" y="413588"/>
            <a:ext cx="0" cy="10278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245A6F-0F88-E44E-9CB8-313C45FDB9CC}"/>
              </a:ext>
            </a:extLst>
          </p:cNvPr>
          <p:cNvCxnSpPr>
            <a:cxnSpLocks/>
          </p:cNvCxnSpPr>
          <p:nvPr/>
        </p:nvCxnSpPr>
        <p:spPr>
          <a:xfrm>
            <a:off x="4884852" y="413588"/>
            <a:ext cx="0" cy="1027876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4C2409-769C-B340-AD65-F54D44223FC3}"/>
              </a:ext>
            </a:extLst>
          </p:cNvPr>
          <p:cNvCxnSpPr>
            <a:cxnSpLocks/>
          </p:cNvCxnSpPr>
          <p:nvPr/>
        </p:nvCxnSpPr>
        <p:spPr>
          <a:xfrm>
            <a:off x="4085248" y="3177456"/>
            <a:ext cx="0" cy="93155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58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device&#10;&#10;Description automatically generated">
            <a:extLst>
              <a:ext uri="{FF2B5EF4-FFF2-40B4-BE49-F238E27FC236}">
                <a16:creationId xmlns:a16="http://schemas.microsoft.com/office/drawing/2014/main" id="{C1150422-49B6-1B47-85B0-C3240654C0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5057" y="951082"/>
            <a:ext cx="7172934" cy="4002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/>
              <p:nvPr/>
            </p:nvSpPr>
            <p:spPr>
              <a:xfrm>
                <a:off x="2617320" y="1459671"/>
                <a:ext cx="6680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20" y="1459671"/>
                <a:ext cx="668003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/>
              <p:nvPr/>
            </p:nvSpPr>
            <p:spPr>
              <a:xfrm>
                <a:off x="3952671" y="3898521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671" y="3898521"/>
                <a:ext cx="7577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/>
              <p:nvPr/>
            </p:nvSpPr>
            <p:spPr>
              <a:xfrm>
                <a:off x="3285323" y="3529189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323" y="3529189"/>
                <a:ext cx="7048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043028A-C692-D04E-9B29-74FFECC64EDD}"/>
              </a:ext>
            </a:extLst>
          </p:cNvPr>
          <p:cNvCxnSpPr>
            <a:cxnSpLocks/>
          </p:cNvCxnSpPr>
          <p:nvPr/>
        </p:nvCxnSpPr>
        <p:spPr>
          <a:xfrm>
            <a:off x="3637727" y="5372256"/>
            <a:ext cx="254835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BECE90-D425-9F44-A1F3-4AB19947B6D7}"/>
                  </a:ext>
                </a:extLst>
              </p:cNvPr>
              <p:cNvSpPr/>
              <p:nvPr/>
            </p:nvSpPr>
            <p:spPr>
              <a:xfrm>
                <a:off x="4130926" y="5032620"/>
                <a:ext cx="17141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/2=1.55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BECE90-D425-9F44-A1F3-4AB19947B6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926" y="5032620"/>
                <a:ext cx="1714124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077481-C5AE-1042-904B-2CCFCD337E1F}"/>
              </a:ext>
            </a:extLst>
          </p:cNvPr>
          <p:cNvCxnSpPr>
            <a:cxnSpLocks/>
          </p:cNvCxnSpPr>
          <p:nvPr/>
        </p:nvCxnSpPr>
        <p:spPr>
          <a:xfrm>
            <a:off x="3669246" y="4905070"/>
            <a:ext cx="0" cy="533840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5F6F7D-3ACA-9E42-A134-8CCEB97CBC40}"/>
              </a:ext>
            </a:extLst>
          </p:cNvPr>
          <p:cNvCxnSpPr>
            <a:cxnSpLocks/>
          </p:cNvCxnSpPr>
          <p:nvPr/>
        </p:nvCxnSpPr>
        <p:spPr>
          <a:xfrm>
            <a:off x="6111767" y="4093480"/>
            <a:ext cx="0" cy="1345430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5A640D-B3FC-FD4B-BF88-72A30D0BD839}"/>
              </a:ext>
            </a:extLst>
          </p:cNvPr>
          <p:cNvCxnSpPr>
            <a:cxnSpLocks/>
          </p:cNvCxnSpPr>
          <p:nvPr/>
        </p:nvCxnSpPr>
        <p:spPr>
          <a:xfrm>
            <a:off x="3647668" y="1310431"/>
            <a:ext cx="246935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80B7A3-153B-E44D-8643-06B3777F9350}"/>
              </a:ext>
            </a:extLst>
          </p:cNvPr>
          <p:cNvCxnSpPr>
            <a:cxnSpLocks/>
          </p:cNvCxnSpPr>
          <p:nvPr/>
        </p:nvCxnSpPr>
        <p:spPr>
          <a:xfrm flipH="1">
            <a:off x="3647668" y="1167798"/>
            <a:ext cx="2694" cy="215201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22CD24-E1D7-3F4A-B68B-2A81917B5429}"/>
              </a:ext>
            </a:extLst>
          </p:cNvPr>
          <p:cNvCxnSpPr>
            <a:cxnSpLocks/>
          </p:cNvCxnSpPr>
          <p:nvPr/>
        </p:nvCxnSpPr>
        <p:spPr>
          <a:xfrm>
            <a:off x="6111767" y="1118872"/>
            <a:ext cx="5254" cy="264127"/>
          </a:xfrm>
          <a:prstGeom prst="line">
            <a:avLst/>
          </a:prstGeom>
          <a:ln w="31750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ABAE67-C762-C847-9BB8-FD113923DD45}"/>
                  </a:ext>
                </a:extLst>
              </p:cNvPr>
              <p:cNvSpPr/>
              <p:nvPr/>
            </p:nvSpPr>
            <p:spPr>
              <a:xfrm>
                <a:off x="4331524" y="1389055"/>
                <a:ext cx="11833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=1.55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𝑚𝑠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ABAE67-C762-C847-9BB8-FD113923D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524" y="1389055"/>
                <a:ext cx="1183337" cy="307777"/>
              </a:xfrm>
              <a:prstGeom prst="rect">
                <a:avLst/>
              </a:prstGeom>
              <a:blipFill>
                <a:blip r:embed="rId7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E9855C-87CA-A04F-84F8-3F63D306AA05}"/>
                  </a:ext>
                </a:extLst>
              </p:cNvPr>
              <p:cNvSpPr/>
              <p:nvPr/>
            </p:nvSpPr>
            <p:spPr>
              <a:xfrm>
                <a:off x="822923" y="6106196"/>
                <a:ext cx="18950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𝑨𝒗𝒆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E9855C-87CA-A04F-84F8-3F63D306A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23" y="6106196"/>
                <a:ext cx="189500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3D472F5-C7AB-644E-A537-A44DB2376822}"/>
                  </a:ext>
                </a:extLst>
              </p:cNvPr>
              <p:cNvSpPr/>
              <p:nvPr/>
            </p:nvSpPr>
            <p:spPr>
              <a:xfrm>
                <a:off x="822923" y="5527180"/>
                <a:ext cx="1893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9E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𝑴𝒂𝒙</m:t>
                          </m:r>
                        </m:sub>
                      </m:sSub>
                      <m:r>
                        <a:rPr lang="en-US" b="1" i="1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𝟑𝟖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b="1" i="1" smtClean="0">
                          <a:solidFill>
                            <a:srgbClr val="009E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3D472F5-C7AB-644E-A537-A44DB2376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23" y="5527180"/>
                <a:ext cx="1893403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238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lose up of a map&#10;&#10;Description automatically generated">
            <a:extLst>
              <a:ext uri="{FF2B5EF4-FFF2-40B4-BE49-F238E27FC236}">
                <a16:creationId xmlns:a16="http://schemas.microsoft.com/office/drawing/2014/main" id="{44B860FA-78F4-2849-B7A3-C5FE3876F6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20150" y="932793"/>
            <a:ext cx="7636087" cy="3834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/>
              <p:nvPr/>
            </p:nvSpPr>
            <p:spPr>
              <a:xfrm>
                <a:off x="2727276" y="2196686"/>
                <a:ext cx="6680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BB2201-F5FF-FB48-8D82-23602FE4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276" y="2196686"/>
                <a:ext cx="668003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/>
              <p:nvPr/>
            </p:nvSpPr>
            <p:spPr>
              <a:xfrm>
                <a:off x="2668884" y="4199242"/>
                <a:ext cx="7577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515598-84B2-E640-80D6-A6007DD76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884" y="4199242"/>
                <a:ext cx="7577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/>
              <p:nvPr/>
            </p:nvSpPr>
            <p:spPr>
              <a:xfrm>
                <a:off x="3776682" y="3544613"/>
                <a:ext cx="704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FDB7886-2F95-174D-AAC7-398D914A4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682" y="3544613"/>
                <a:ext cx="7048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E1C3C09-4CBD-3149-AE14-88792DFC4B48}"/>
                  </a:ext>
                </a:extLst>
              </p:cNvPr>
              <p:cNvSpPr/>
              <p:nvPr/>
            </p:nvSpPr>
            <p:spPr>
              <a:xfrm>
                <a:off x="767562" y="5203369"/>
                <a:ext cx="4635564" cy="905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p>
                              </m:s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−30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sz="2000" i="0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2000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𝑚𝑠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E1C3C09-4CBD-3149-AE14-88792DFC4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62" y="5203369"/>
                <a:ext cx="4635564" cy="905441"/>
              </a:xfrm>
              <a:prstGeom prst="rect">
                <a:avLst/>
              </a:prstGeom>
              <a:blipFill>
                <a:blip r:embed="rId6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:a16="http://schemas.microsoft.com/office/drawing/2014/main" id="{BD29B778-6493-F44D-8823-E701BE8BF1C8}"/>
              </a:ext>
            </a:extLst>
          </p:cNvPr>
          <p:cNvSpPr/>
          <p:nvPr/>
        </p:nvSpPr>
        <p:spPr>
          <a:xfrm>
            <a:off x="6034672" y="4891705"/>
            <a:ext cx="2018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 Negative power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BA69304-0C73-2D40-8C51-D9D2664FD067}"/>
              </a:ext>
            </a:extLst>
          </p:cNvPr>
          <p:cNvCxnSpPr>
            <a:cxnSpLocks/>
          </p:cNvCxnSpPr>
          <p:nvPr/>
        </p:nvCxnSpPr>
        <p:spPr>
          <a:xfrm flipH="1" flipV="1">
            <a:off x="5194714" y="3125453"/>
            <a:ext cx="1111493" cy="17662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428CE6-B8D3-154A-8AC6-A33C6300B0B5}"/>
                  </a:ext>
                </a:extLst>
              </p:cNvPr>
              <p:cNvSpPr/>
              <p:nvPr/>
            </p:nvSpPr>
            <p:spPr>
              <a:xfrm>
                <a:off x="1926672" y="3062939"/>
                <a:ext cx="472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E428CE6-B8D3-154A-8AC6-A33C6300B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672" y="3062939"/>
                <a:ext cx="4724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85220EF-3B65-7D49-8C80-8C4AFC15A24F}"/>
              </a:ext>
            </a:extLst>
          </p:cNvPr>
          <p:cNvCxnSpPr>
            <a:cxnSpLocks/>
          </p:cNvCxnSpPr>
          <p:nvPr/>
        </p:nvCxnSpPr>
        <p:spPr>
          <a:xfrm flipV="1">
            <a:off x="1250731" y="3125453"/>
            <a:ext cx="1165444" cy="23399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061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Complex power contains all the relevant information needed to calculate power delivered to the load, denoted by </a:t>
            </a:r>
            <a:r>
              <a:rPr lang="en-US" sz="1800" b="1" i="1" dirty="0"/>
              <a:t>S</a:t>
            </a:r>
            <a:r>
              <a:rPr lang="en-US" sz="1800" dirty="0"/>
              <a:t>, and defined as,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dirty="0">
                <a:solidFill>
                  <a:srgbClr val="FF0000"/>
                </a:solidFill>
              </a:rPr>
              <a:t>real part </a:t>
            </a:r>
            <a:r>
              <a:rPr lang="en-US" sz="1800" dirty="0"/>
              <a:t>of </a:t>
            </a:r>
            <a:r>
              <a:rPr lang="en-US" sz="1800" b="1" i="1" dirty="0"/>
              <a:t>S</a:t>
            </a:r>
            <a:r>
              <a:rPr lang="en-US" sz="1800" dirty="0"/>
              <a:t> is the exactly equal to the </a:t>
            </a:r>
            <a:r>
              <a:rPr lang="en-US" sz="1800" dirty="0">
                <a:solidFill>
                  <a:srgbClr val="FF0000"/>
                </a:solidFill>
              </a:rPr>
              <a:t>average power</a:t>
            </a:r>
            <a:r>
              <a:rPr lang="en-US" sz="1800" dirty="0"/>
              <a:t>, and the </a:t>
            </a:r>
            <a:r>
              <a:rPr lang="en-US" sz="1800" dirty="0">
                <a:solidFill>
                  <a:srgbClr val="FF0000"/>
                </a:solidFill>
              </a:rPr>
              <a:t>imaginary part </a:t>
            </a:r>
            <a:r>
              <a:rPr lang="en-US" sz="1800" dirty="0"/>
              <a:t>of </a:t>
            </a:r>
            <a:r>
              <a:rPr lang="en-US" sz="1800" b="1" i="1" dirty="0"/>
              <a:t>S</a:t>
            </a:r>
            <a:r>
              <a:rPr lang="en-US" sz="1800" dirty="0"/>
              <a:t> is exactly equal to the </a:t>
            </a:r>
            <a:r>
              <a:rPr lang="en-US" sz="1800" dirty="0">
                <a:solidFill>
                  <a:srgbClr val="FF0000"/>
                </a:solidFill>
              </a:rPr>
              <a:t>reactive power</a:t>
            </a:r>
            <a:r>
              <a:rPr lang="en-US" sz="1800" dirty="0"/>
              <a:t>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Substituting for </a:t>
            </a:r>
            <a:r>
              <a:rPr lang="en-US" sz="1800" i="1" dirty="0"/>
              <a:t>P</a:t>
            </a:r>
            <a:r>
              <a:rPr lang="en-US" sz="1800" i="1" baseline="-25000" dirty="0"/>
              <a:t>ave</a:t>
            </a:r>
            <a:r>
              <a:rPr lang="en-US" sz="1800" dirty="0"/>
              <a:t> and </a:t>
            </a:r>
            <a:r>
              <a:rPr lang="en-US" sz="1800" i="1" dirty="0"/>
              <a:t>Q, </a:t>
            </a:r>
            <a:r>
              <a:rPr lang="en-US" sz="1800" dirty="0"/>
              <a:t>yields,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7A4AFF-7181-8E4D-87C0-E2C756AE87ED}"/>
                  </a:ext>
                </a:extLst>
              </p:cNvPr>
              <p:cNvSpPr/>
              <p:nvPr/>
            </p:nvSpPr>
            <p:spPr>
              <a:xfrm>
                <a:off x="3238116" y="1996227"/>
                <a:ext cx="2462597" cy="716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𝑗𝑄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87A4AFF-7181-8E4D-87C0-E2C756AE8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16" y="1996227"/>
                <a:ext cx="2462597" cy="7160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512BDC26-B08C-B244-A1A4-33DA9FE6A0C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21400" y="3429000"/>
            <a:ext cx="2601911" cy="2462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F5776D9-33C7-1D4E-BC2D-05143B5A9EFF}"/>
                  </a:ext>
                </a:extLst>
              </p:cNvPr>
              <p:cNvSpPr/>
              <p:nvPr/>
            </p:nvSpPr>
            <p:spPr>
              <a:xfrm>
                <a:off x="7259350" y="4802991"/>
                <a:ext cx="1222129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ea typeface="MS Mincho" panose="02020609040205080304" pitchFamily="49" charset="-128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F5776D9-33C7-1D4E-BC2D-05143B5A9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350" y="4802991"/>
                <a:ext cx="1222129" cy="390684"/>
              </a:xfrm>
              <a:prstGeom prst="rect">
                <a:avLst/>
              </a:prstGeom>
              <a:blipFill>
                <a:blip r:embed="rId5"/>
                <a:stretch>
                  <a:fillRect l="-412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C74D8C-1197-AB4B-81E0-CD8F0C833242}"/>
                  </a:ext>
                </a:extLst>
              </p:cNvPr>
              <p:cNvSpPr/>
              <p:nvPr/>
            </p:nvSpPr>
            <p:spPr>
              <a:xfrm>
                <a:off x="147209" y="4404706"/>
                <a:ext cx="6181814" cy="666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C74D8C-1197-AB4B-81E0-CD8F0C833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09" y="4404706"/>
                <a:ext cx="6181814" cy="666529"/>
              </a:xfrm>
              <a:prstGeom prst="rect">
                <a:avLst/>
              </a:prstGeom>
              <a:blipFill>
                <a:blip r:embed="rId6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72">
            <a:extLst>
              <a:ext uri="{FF2B5EF4-FFF2-40B4-BE49-F238E27FC236}">
                <a16:creationId xmlns:a16="http://schemas.microsoft.com/office/drawing/2014/main" id="{9963B3E9-74BE-D541-A64B-6C0888C09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213" y="403115"/>
            <a:ext cx="3654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Complex Power (</a:t>
            </a:r>
            <a:r>
              <a:rPr lang="en-US" sz="3200" b="1" dirty="0">
                <a:solidFill>
                  <a:srgbClr val="FF0000"/>
                </a:solidFill>
              </a:rPr>
              <a:t>S)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70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21" y="4113531"/>
            <a:ext cx="2933767" cy="772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283281-2919-3A44-BB9A-6188E022E14B}"/>
                  </a:ext>
                </a:extLst>
              </p:cNvPr>
              <p:cNvSpPr/>
              <p:nvPr/>
            </p:nvSpPr>
            <p:spPr>
              <a:xfrm>
                <a:off x="2333212" y="2031312"/>
                <a:ext cx="1250535" cy="662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283281-2919-3A44-BB9A-6188E022E1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12" y="2031312"/>
                <a:ext cx="1250535" cy="6627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CD0821-425B-3C42-8785-7E9E69E2F8A9}"/>
                  </a:ext>
                </a:extLst>
              </p:cNvPr>
              <p:cNvSpPr/>
              <p:nvPr/>
            </p:nvSpPr>
            <p:spPr>
              <a:xfrm>
                <a:off x="4787355" y="2031312"/>
                <a:ext cx="1235018" cy="662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CD0821-425B-3C42-8785-7E9E69E2F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355" y="2031312"/>
                <a:ext cx="1235018" cy="6627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B1346A0-967D-D54A-9977-719E06D652DA}"/>
                  </a:ext>
                </a:extLst>
              </p:cNvPr>
              <p:cNvSpPr/>
              <p:nvPr/>
            </p:nvSpPr>
            <p:spPr>
              <a:xfrm>
                <a:off x="1080008" y="3309680"/>
                <a:ext cx="52484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𝑟𝑚𝑠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B1346A0-967D-D54A-9977-719E06D65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8" y="3309680"/>
                <a:ext cx="524848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24E56D-3561-C84B-AEAF-4C21A2A5D127}"/>
                  </a:ext>
                </a:extLst>
              </p:cNvPr>
              <p:cNvSpPr/>
              <p:nvPr/>
            </p:nvSpPr>
            <p:spPr>
              <a:xfrm>
                <a:off x="1132594" y="3812523"/>
                <a:ext cx="2401235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24E56D-3561-C84B-AEAF-4C21A2A5D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94" y="3812523"/>
                <a:ext cx="2401235" cy="387927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FF429F0-E4D4-2740-AD6B-9B2C9E4DEDA7}"/>
              </a:ext>
            </a:extLst>
          </p:cNvPr>
          <p:cNvSpPr/>
          <p:nvPr/>
        </p:nvSpPr>
        <p:spPr>
          <a:xfrm>
            <a:off x="621989" y="1108362"/>
            <a:ext cx="7214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Representing the voltage and current peak values by their equivalent </a:t>
            </a:r>
            <a:r>
              <a:rPr lang="en-US" i="1" dirty="0"/>
              <a:t>rms</a:t>
            </a:r>
            <a:r>
              <a:rPr lang="en-US" dirty="0"/>
              <a:t> values,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317466-0F38-E441-BE73-1B263ED223D4}"/>
              </a:ext>
            </a:extLst>
          </p:cNvPr>
          <p:cNvSpPr/>
          <p:nvPr/>
        </p:nvSpPr>
        <p:spPr>
          <a:xfrm>
            <a:off x="679658" y="2786011"/>
            <a:ext cx="2082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S</a:t>
            </a:r>
            <a:r>
              <a:rPr lang="en-US" dirty="0"/>
              <a:t> is expressed as,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3B4211F-1741-4647-A638-8F658B261FC4}"/>
                  </a:ext>
                </a:extLst>
              </p:cNvPr>
              <p:cNvSpPr/>
              <p:nvPr/>
            </p:nvSpPr>
            <p:spPr>
              <a:xfrm>
                <a:off x="1182512" y="4308828"/>
                <a:ext cx="2866106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3B4211F-1741-4647-A638-8F658B261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512" y="4308828"/>
                <a:ext cx="2866106" cy="381451"/>
              </a:xfrm>
              <a:prstGeom prst="rect">
                <a:avLst/>
              </a:prstGeom>
              <a:blipFill>
                <a:blip r:embed="rId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51C20E8-BF1F-7A44-92B4-910C4FCE8C21}"/>
                  </a:ext>
                </a:extLst>
              </p:cNvPr>
              <p:cNvSpPr/>
              <p:nvPr/>
            </p:nvSpPr>
            <p:spPr>
              <a:xfrm>
                <a:off x="1182512" y="4910252"/>
                <a:ext cx="16512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𝒓𝒎𝒔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𝒓𝒎𝒔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51C20E8-BF1F-7A44-92B4-910C4FCE8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512" y="4910252"/>
                <a:ext cx="165128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77D6612C-B966-D841-974E-A2CAEB70228E}"/>
              </a:ext>
            </a:extLst>
          </p:cNvPr>
          <p:cNvSpPr/>
          <p:nvPr/>
        </p:nvSpPr>
        <p:spPr>
          <a:xfrm>
            <a:off x="679658" y="5499557"/>
            <a:ext cx="93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Where,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5B0DF1C-95ED-0D47-80BA-BE53D91E066B}"/>
                  </a:ext>
                </a:extLst>
              </p:cNvPr>
              <p:cNvSpPr/>
              <p:nvPr/>
            </p:nvSpPr>
            <p:spPr>
              <a:xfrm>
                <a:off x="1957901" y="5508269"/>
                <a:ext cx="18365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𝒓𝒎𝒔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5B0DF1C-95ED-0D47-80BA-BE53D91E0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901" y="5508269"/>
                <a:ext cx="18365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5720EA8-9512-E741-8F2C-1FCBB22507BA}"/>
                  </a:ext>
                </a:extLst>
              </p:cNvPr>
              <p:cNvSpPr/>
              <p:nvPr/>
            </p:nvSpPr>
            <p:spPr>
              <a:xfrm>
                <a:off x="4229099" y="5508269"/>
                <a:ext cx="17445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𝒓𝒎𝒔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5720EA8-9512-E741-8F2C-1FCBB2250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099" y="5508269"/>
                <a:ext cx="174458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6EDD2A-DFBB-5A47-BBBD-2635196A3557}"/>
                  </a:ext>
                </a:extLst>
              </p:cNvPr>
              <p:cNvSpPr/>
              <p:nvPr/>
            </p:nvSpPr>
            <p:spPr>
              <a:xfrm>
                <a:off x="6494604" y="5543903"/>
                <a:ext cx="1956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𝒓𝒎𝒔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6EDD2A-DFBB-5A47-BBBD-2635196A35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604" y="5543903"/>
                <a:ext cx="1956177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D88AE1A-195B-5F46-AA58-CA21244072F5}"/>
                  </a:ext>
                </a:extLst>
              </p:cNvPr>
              <p:cNvSpPr/>
              <p:nvPr/>
            </p:nvSpPr>
            <p:spPr>
              <a:xfrm>
                <a:off x="621989" y="6184682"/>
                <a:ext cx="76437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𝒓𝒎𝒔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denotes the </a:t>
                </a:r>
                <a:r>
                  <a:rPr lang="en-US" dirty="0">
                    <a:solidFill>
                      <a:srgbClr val="FF0000"/>
                    </a:solidFill>
                  </a:rPr>
                  <a:t>complex conjugate </a:t>
                </a:r>
                <a:r>
                  <a:rPr lang="en-US" dirty="0"/>
                  <a:t>of the phases current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𝒓𝒎𝒔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D88AE1A-195B-5F46-AA58-CA2124407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9" y="6184682"/>
                <a:ext cx="7643702" cy="369332"/>
              </a:xfrm>
              <a:prstGeom prst="rect">
                <a:avLst/>
              </a:prstGeom>
              <a:blipFill>
                <a:blip r:embed="rId13"/>
                <a:stretch>
                  <a:fillRect l="-332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72">
            <a:extLst>
              <a:ext uri="{FF2B5EF4-FFF2-40B4-BE49-F238E27FC236}">
                <a16:creationId xmlns:a16="http://schemas.microsoft.com/office/drawing/2014/main" id="{880936C0-333F-714C-83DB-20F2A49F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213" y="403115"/>
            <a:ext cx="3654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Complex Power (</a:t>
            </a:r>
            <a:r>
              <a:rPr lang="en-US" sz="3200" b="1" dirty="0">
                <a:solidFill>
                  <a:srgbClr val="FF0000"/>
                </a:solidFill>
              </a:rPr>
              <a:t>S)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5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65200" y="1041400"/>
            <a:ext cx="7207250" cy="4114800"/>
          </a:xfrm>
          <a:prstGeom prst="rect">
            <a:avLst/>
          </a:prstGeom>
        </p:spPr>
        <p:txBody>
          <a:bodyPr lIns="0" tIns="0" rIns="0" bIns="0">
            <a:normAutofit fontScale="70000" lnSpcReduction="20000"/>
          </a:bodyPr>
          <a:lstStyle/>
          <a:p>
            <a:pPr lvl="0" algn="l">
              <a:buSzTx/>
              <a:buNone/>
            </a:pPr>
            <a:endParaRPr sz="1400" i="1" dirty="0"/>
          </a:p>
          <a:p>
            <a:pPr marL="0" lvl="0" indent="0" algn="l">
              <a:buNone/>
            </a:pPr>
            <a:endParaRPr lang="en-US" sz="2000" dirty="0"/>
          </a:p>
          <a:p>
            <a:pPr marL="342900" lvl="0" indent="-342900" algn="l">
              <a:buFont typeface="Wingdings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  <a:p>
            <a:r>
              <a:rPr lang="en-US" b="1" dirty="0"/>
              <a:t>Chapter 9</a:t>
            </a:r>
            <a:endParaRPr lang="en-US" dirty="0"/>
          </a:p>
          <a:p>
            <a:r>
              <a:rPr lang="en-US" b="1" dirty="0"/>
              <a:t>Power Analysis in AC circuits</a:t>
            </a:r>
            <a:endParaRPr lang="en-US" dirty="0"/>
          </a:p>
          <a:p>
            <a:pPr rtl="1"/>
            <a:r>
              <a:rPr lang="ar-JO" b="1" dirty="0"/>
              <a:t> </a:t>
            </a:r>
            <a:endParaRPr lang="en-US" dirty="0"/>
          </a:p>
          <a:p>
            <a:r>
              <a:rPr lang="en-US" b="1" dirty="0"/>
              <a:t>Chapter Outlines</a:t>
            </a:r>
            <a:endParaRPr lang="en-US" dirty="0"/>
          </a:p>
          <a:p>
            <a:pPr algn="l"/>
            <a:r>
              <a:rPr lang="en-US" dirty="0"/>
              <a:t>Introduction</a:t>
            </a:r>
          </a:p>
          <a:p>
            <a:pPr algn="l"/>
            <a:r>
              <a:rPr lang="en-US" dirty="0"/>
              <a:t>9.1 Instantaneous Power</a:t>
            </a:r>
          </a:p>
          <a:p>
            <a:pPr algn="l"/>
            <a:r>
              <a:rPr lang="en-US" dirty="0"/>
              <a:t>9.2 Average Power</a:t>
            </a:r>
          </a:p>
          <a:p>
            <a:pPr algn="l"/>
            <a:r>
              <a:rPr lang="en-US" dirty="0"/>
              <a:t>9.3 Reactive Power/Complex Power</a:t>
            </a:r>
          </a:p>
          <a:p>
            <a:pPr algn="l"/>
            <a:r>
              <a:rPr lang="en-US" dirty="0"/>
              <a:t>9.4 Complex Power</a:t>
            </a:r>
          </a:p>
          <a:p>
            <a:pPr algn="l"/>
            <a:r>
              <a:rPr lang="en-US" dirty="0"/>
              <a:t>9.5 Power Factor</a:t>
            </a:r>
          </a:p>
          <a:p>
            <a:pPr lvl="0" algn="l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51141139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5018089" y="3999433"/>
            <a:ext cx="77485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536213" y="403115"/>
            <a:ext cx="36540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FF0000"/>
                </a:solidFill>
              </a:rPr>
              <a:t>Complex Power (</a:t>
            </a:r>
            <a:r>
              <a:rPr lang="en-US" sz="3200" b="1" dirty="0">
                <a:solidFill>
                  <a:srgbClr val="FF0000"/>
                </a:solidFill>
              </a:rPr>
              <a:t>S)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A9E83B-F442-3543-ADA1-C046C8EFFD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94404" y="2235453"/>
            <a:ext cx="3025707" cy="2189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D79504-880B-F546-9013-EE37DF9F1752}"/>
              </a:ext>
            </a:extLst>
          </p:cNvPr>
          <p:cNvSpPr/>
          <p:nvPr/>
        </p:nvSpPr>
        <p:spPr>
          <a:xfrm>
            <a:off x="473140" y="1196574"/>
            <a:ext cx="7934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To distinguish between power quantities </a:t>
            </a:r>
            <a:r>
              <a:rPr lang="en-US" i="1" dirty="0"/>
              <a:t>P</a:t>
            </a:r>
            <a:r>
              <a:rPr lang="en-US" i="1" baseline="-25000" dirty="0"/>
              <a:t>ave</a:t>
            </a:r>
            <a:r>
              <a:rPr lang="en-US" dirty="0"/>
              <a:t>, </a:t>
            </a:r>
            <a:r>
              <a:rPr lang="en-US" i="1" dirty="0"/>
              <a:t>Q </a:t>
            </a:r>
            <a:r>
              <a:rPr lang="en-US" dirty="0"/>
              <a:t>and </a:t>
            </a:r>
            <a:r>
              <a:rPr lang="en-US" b="1" i="1" dirty="0"/>
              <a:t>S</a:t>
            </a:r>
            <a:r>
              <a:rPr lang="en-US" i="1" dirty="0"/>
              <a:t>, </a:t>
            </a:r>
            <a:r>
              <a:rPr lang="en-US" dirty="0"/>
              <a:t>which are all products of voltage and current, the dimension for</a:t>
            </a:r>
            <a:r>
              <a:rPr lang="en-US" b="1" i="1" dirty="0"/>
              <a:t> S</a:t>
            </a:r>
            <a:r>
              <a:rPr lang="en-US" i="1" dirty="0"/>
              <a:t> </a:t>
            </a:r>
            <a:r>
              <a:rPr lang="en-US" dirty="0"/>
              <a:t>is measured in </a:t>
            </a:r>
            <a:r>
              <a:rPr lang="en-US" dirty="0">
                <a:solidFill>
                  <a:srgbClr val="FF0000"/>
                </a:solidFill>
              </a:rPr>
              <a:t>volt-amp (VA)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1D34FC-A24F-3843-9B53-3C1D9E2753AF}"/>
                  </a:ext>
                </a:extLst>
              </p:cNvPr>
              <p:cNvSpPr/>
              <p:nvPr/>
            </p:nvSpPr>
            <p:spPr>
              <a:xfrm>
                <a:off x="2837121" y="1959652"/>
                <a:ext cx="29958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𝒓𝒎𝒔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𝒓𝒎𝒔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1" dirty="0"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2000" b="1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E1D34FC-A24F-3843-9B53-3C1D9E275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121" y="1959652"/>
                <a:ext cx="2995820" cy="400110"/>
              </a:xfrm>
              <a:prstGeom prst="rect">
                <a:avLst/>
              </a:prstGeom>
              <a:blipFill>
                <a:blip r:embed="rId4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8833E72-3691-9F4C-865B-E6656FF89A78}"/>
              </a:ext>
            </a:extLst>
          </p:cNvPr>
          <p:cNvSpPr/>
          <p:nvPr/>
        </p:nvSpPr>
        <p:spPr>
          <a:xfrm>
            <a:off x="721573" y="2380532"/>
            <a:ext cx="336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magnitude</a:t>
            </a:r>
            <a:r>
              <a:rPr lang="en-US" dirty="0"/>
              <a:t> of </a:t>
            </a:r>
            <a:r>
              <a:rPr lang="en-US" b="1" i="1" dirty="0"/>
              <a:t>S</a:t>
            </a:r>
            <a:r>
              <a:rPr lang="en-US" dirty="0"/>
              <a:t>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BFAACF-A088-2542-BD81-3F745BBD2133}"/>
                  </a:ext>
                </a:extLst>
              </p:cNvPr>
              <p:cNvSpPr/>
              <p:nvPr/>
            </p:nvSpPr>
            <p:spPr>
              <a:xfrm>
                <a:off x="1588283" y="2705241"/>
                <a:ext cx="2497671" cy="558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dirty="0">
                    <a:ea typeface="MS Mincho" panose="02020609040205080304" pitchFamily="49" charset="-128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𝑎𝑣𝑒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>
                  <a:latin typeface="Times New Roman" panose="02020603050405020304" pitchFamily="18" charset="0"/>
                  <a:ea typeface="MS Mincho" panose="02020609040205080304" pitchFamily="49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BFAACF-A088-2542-BD81-3F745BBD2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283" y="2705241"/>
                <a:ext cx="2497671" cy="558294"/>
              </a:xfrm>
              <a:prstGeom prst="rect">
                <a:avLst/>
              </a:prstGeom>
              <a:blipFill>
                <a:blip r:embed="rId5"/>
                <a:stretch>
                  <a:fillRect l="-3535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BF22E5-6006-CF4E-87AD-0E75F18D1B23}"/>
                  </a:ext>
                </a:extLst>
              </p:cNvPr>
              <p:cNvSpPr/>
              <p:nvPr/>
            </p:nvSpPr>
            <p:spPr>
              <a:xfrm>
                <a:off x="2080474" y="3280074"/>
                <a:ext cx="17664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5BF22E5-6006-CF4E-87AD-0E75F18D1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474" y="3280074"/>
                <a:ext cx="176644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77B19E3-03EE-9841-BF3B-D7C523B45388}"/>
              </a:ext>
            </a:extLst>
          </p:cNvPr>
          <p:cNvSpPr/>
          <p:nvPr/>
        </p:nvSpPr>
        <p:spPr>
          <a:xfrm>
            <a:off x="804539" y="3781730"/>
            <a:ext cx="3866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phase angle </a:t>
            </a:r>
            <a:r>
              <a:rPr lang="en-US" dirty="0"/>
              <a:t>of </a:t>
            </a:r>
            <a:r>
              <a:rPr lang="en-US" b="1" i="1" dirty="0"/>
              <a:t>S</a:t>
            </a:r>
            <a:r>
              <a:rPr lang="en-US" dirty="0"/>
              <a:t>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D49728-FD27-4F46-94F0-6505B436DE50}"/>
                  </a:ext>
                </a:extLst>
              </p:cNvPr>
              <p:cNvSpPr/>
              <p:nvPr/>
            </p:nvSpPr>
            <p:spPr>
              <a:xfrm>
                <a:off x="1526981" y="4124285"/>
                <a:ext cx="1778244" cy="652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𝑎𝑣𝑒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0D49728-FD27-4F46-94F0-6505B436D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981" y="4124285"/>
                <a:ext cx="1778244" cy="652102"/>
              </a:xfrm>
              <a:prstGeom prst="rect">
                <a:avLst/>
              </a:prstGeom>
              <a:blipFill>
                <a:blip r:embed="rId7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FFAC43-1E2B-0E46-83F5-1028B7A4C230}"/>
                  </a:ext>
                </a:extLst>
              </p:cNvPr>
              <p:cNvSpPr/>
              <p:nvPr/>
            </p:nvSpPr>
            <p:spPr>
              <a:xfrm>
                <a:off x="1758278" y="4647489"/>
                <a:ext cx="3209020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𝑟𝑚𝑠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FFAC43-1E2B-0E46-83F5-1028B7A4C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78" y="4647489"/>
                <a:ext cx="3209020" cy="676724"/>
              </a:xfrm>
              <a:prstGeom prst="rect">
                <a:avLst/>
              </a:prstGeom>
              <a:blipFill>
                <a:blip r:embed="rId8"/>
                <a:stretch>
                  <a:fillRect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B4E4CB-B665-444E-A531-CB6C487EF49E}"/>
                  </a:ext>
                </a:extLst>
              </p:cNvPr>
              <p:cNvSpPr/>
              <p:nvPr/>
            </p:nvSpPr>
            <p:spPr>
              <a:xfrm>
                <a:off x="1758278" y="5324213"/>
                <a:ext cx="4442626" cy="676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𝑡𝑎𝑛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9B4E4CB-B665-444E-A531-CB6C487EF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78" y="5324213"/>
                <a:ext cx="4442626" cy="6767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16DB2FD-319F-7A41-BA4B-78DF2830BB62}"/>
                  </a:ext>
                </a:extLst>
              </p:cNvPr>
              <p:cNvSpPr/>
              <p:nvPr/>
            </p:nvSpPr>
            <p:spPr>
              <a:xfrm>
                <a:off x="1758278" y="6198090"/>
                <a:ext cx="17849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16DB2FD-319F-7A41-BA4B-78DF2830B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78" y="6198090"/>
                <a:ext cx="1784912" cy="400110"/>
              </a:xfrm>
              <a:prstGeom prst="rect">
                <a:avLst/>
              </a:prstGeom>
              <a:blipFill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119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magnitude of complex power, </a:t>
            </a:r>
            <a:r>
              <a:rPr lang="en-US" sz="1800" b="1" i="1" dirty="0"/>
              <a:t>|S|</a:t>
            </a:r>
            <a:r>
              <a:rPr lang="en-US" sz="1800" i="1" dirty="0"/>
              <a:t>, </a:t>
            </a:r>
            <a:r>
              <a:rPr lang="en-US" sz="1800" dirty="0"/>
              <a:t>is referred to as </a:t>
            </a:r>
            <a:r>
              <a:rPr lang="en-US" sz="1800" dirty="0">
                <a:solidFill>
                  <a:srgbClr val="FF0000"/>
                </a:solidFill>
              </a:rPr>
              <a:t>apparent power </a:t>
            </a:r>
            <a:r>
              <a:rPr lang="en-US" sz="1800" dirty="0"/>
              <a:t>measured in volt-amp (VA).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Apparent power represents the maximum average power that can be delivered to the load.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Maximum average power that equals to the apparent power can only occur when,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Which results in,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This occurs when the load is purely resistive with zero shift between voltage and current.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047809" y="520065"/>
            <a:ext cx="2900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</a:rPr>
              <a:t>Apparent Power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1" y="3777791"/>
            <a:ext cx="1219267" cy="301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07" y="4716713"/>
            <a:ext cx="1576456" cy="28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900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TextBox 66"/>
              <p:cNvSpPr txBox="1">
                <a:spLocks noChangeArrowheads="1"/>
              </p:cNvSpPr>
              <p:nvPr/>
            </p:nvSpPr>
            <p:spPr bwMode="auto">
              <a:xfrm>
                <a:off x="623889" y="1403349"/>
                <a:ext cx="7748586" cy="3139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marL="28575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Another useful relation for </a:t>
                </a:r>
                <a:r>
                  <a:rPr lang="en-US" sz="1800" i="1" dirty="0"/>
                  <a:t>P</a:t>
                </a:r>
                <a:r>
                  <a:rPr lang="en-US" sz="1800" i="1" baseline="-25000" dirty="0"/>
                  <a:t>ave</a:t>
                </a:r>
                <a:r>
                  <a:rPr lang="en-US" sz="1800" dirty="0"/>
                  <a:t>, </a:t>
                </a:r>
                <a:r>
                  <a:rPr lang="en-US" sz="1800" i="1" dirty="0"/>
                  <a:t>Q </a:t>
                </a:r>
                <a:r>
                  <a:rPr lang="en-US" sz="1800" dirty="0"/>
                  <a:t>and </a:t>
                </a:r>
                <a:r>
                  <a:rPr lang="en-US" sz="1800" b="1" i="1" dirty="0"/>
                  <a:t>S</a:t>
                </a:r>
                <a:r>
                  <a:rPr lang="en-US" sz="1800" i="1" dirty="0"/>
                  <a:t>, </a:t>
                </a:r>
                <a:r>
                  <a:rPr lang="en-US" sz="1800" dirty="0"/>
                  <a:t>is to use the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representation.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/>
              </a:p>
              <a:p>
                <a:pPr marL="28575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If we represent the load circuit by a total impedance </a:t>
                </a:r>
                <a:r>
                  <a:rPr lang="en-US" sz="1800" b="1" i="1" dirty="0"/>
                  <a:t>Z</a:t>
                </a:r>
                <a:r>
                  <a:rPr lang="en-US" sz="1800" b="1" i="1" baseline="-25000" dirty="0"/>
                  <a:t>Load</a:t>
                </a:r>
                <a:r>
                  <a:rPr lang="en-US" sz="1800" dirty="0"/>
                  <a:t> given by,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/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/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/>
              </a:p>
              <a:p>
                <a:pPr marL="285750" indent="-28575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where the real part R is the effective resistive component of the load, and the imaginary part X is the reactive component of the load.</a:t>
                </a:r>
              </a:p>
            </p:txBody>
          </p:sp>
        </mc:Choice>
        <mc:Fallback xmlns="">
          <p:sp>
            <p:nvSpPr>
              <p:cNvPr id="19460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889" y="1403349"/>
                <a:ext cx="7748586" cy="3139321"/>
              </a:xfrm>
              <a:prstGeom prst="rect">
                <a:avLst/>
              </a:prstGeom>
              <a:blipFill>
                <a:blip r:embed="rId3"/>
                <a:stretch>
                  <a:fillRect l="-327" t="-402" b="-200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822592" y="520065"/>
            <a:ext cx="3351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Load Impedance Point of 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8B9DA-9A45-8640-873D-2CB3AC39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928" y="4232240"/>
            <a:ext cx="3550306" cy="24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35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i="1" dirty="0"/>
              <a:t>P</a:t>
            </a:r>
            <a:r>
              <a:rPr lang="en-US" sz="1800" i="1" baseline="-25000" dirty="0"/>
              <a:t>ave</a:t>
            </a:r>
            <a:r>
              <a:rPr lang="en-US" sz="1800" dirty="0"/>
              <a:t>, </a:t>
            </a:r>
            <a:r>
              <a:rPr lang="en-US" sz="1800" i="1" dirty="0"/>
              <a:t>Q </a:t>
            </a:r>
            <a:r>
              <a:rPr lang="en-US" sz="1800" dirty="0"/>
              <a:t>and </a:t>
            </a:r>
            <a:r>
              <a:rPr lang="en-US" sz="1800" b="1" i="1" dirty="0"/>
              <a:t>S</a:t>
            </a:r>
            <a:r>
              <a:rPr lang="en-US" sz="1800" i="1" dirty="0"/>
              <a:t>, </a:t>
            </a:r>
            <a:r>
              <a:rPr lang="en-US" sz="1800" dirty="0"/>
              <a:t>can be represented using the load impedance.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Phasor </a:t>
            </a:r>
            <a:r>
              <a:rPr lang="en-US" sz="1800" i="1" dirty="0"/>
              <a:t>rms</a:t>
            </a:r>
            <a:r>
              <a:rPr lang="en-US" sz="1800" dirty="0"/>
              <a:t> voltage and current values are related in terms of </a:t>
            </a:r>
            <a:r>
              <a:rPr lang="en-US" sz="1800" b="1" i="1" dirty="0"/>
              <a:t>Z</a:t>
            </a:r>
            <a:r>
              <a:rPr lang="en-US" sz="1800" b="1" i="1" baseline="-25000" dirty="0"/>
              <a:t>Load</a:t>
            </a:r>
            <a:r>
              <a:rPr lang="en-US" sz="1800" dirty="0"/>
              <a:t> as,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Substituting into </a:t>
            </a:r>
            <a:r>
              <a:rPr lang="en-US" sz="1800" b="1" i="1" dirty="0"/>
              <a:t>S </a:t>
            </a:r>
            <a:r>
              <a:rPr lang="en-US" sz="1800" dirty="0"/>
              <a:t>yields,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Hence, as expected</a:t>
            </a:r>
            <a:r>
              <a:rPr lang="en-US" sz="1800" i="1" dirty="0"/>
              <a:t> P</a:t>
            </a:r>
            <a:r>
              <a:rPr lang="en-US" sz="1800" i="1" baseline="-25000" dirty="0"/>
              <a:t>ave</a:t>
            </a:r>
            <a:r>
              <a:rPr lang="en-US" sz="1800" dirty="0"/>
              <a:t> and </a:t>
            </a:r>
            <a:r>
              <a:rPr lang="en-US" sz="1800" i="1" dirty="0"/>
              <a:t>Q </a:t>
            </a:r>
            <a:r>
              <a:rPr lang="en-US" sz="1800" dirty="0"/>
              <a:t>are only dependent on resistive and inductive values, respectively,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546665" y="520065"/>
            <a:ext cx="19030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Load Impedance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21" y="2323422"/>
            <a:ext cx="1690756" cy="286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31" y="3257623"/>
            <a:ext cx="2576581" cy="1674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31" y="5693012"/>
            <a:ext cx="1547881" cy="7810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F2226A-4617-2F4A-AE9C-A53DF48EE184}"/>
              </a:ext>
            </a:extLst>
          </p:cNvPr>
          <p:cNvSpPr/>
          <p:nvPr/>
        </p:nvSpPr>
        <p:spPr>
          <a:xfrm>
            <a:off x="1205597" y="5622915"/>
            <a:ext cx="1789851" cy="1019623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45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E9E186-7CB4-6B41-940D-F75E798877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0"/>
            <a:ext cx="802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740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73076" y="283766"/>
            <a:ext cx="10895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2" name="Rectangle 67"/>
              <p:cNvSpPr>
                <a:spLocks noChangeArrowheads="1"/>
              </p:cNvSpPr>
              <p:nvPr/>
            </p:nvSpPr>
            <p:spPr bwMode="auto">
              <a:xfrm>
                <a:off x="473076" y="760810"/>
                <a:ext cx="8391524" cy="224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Consider the circuit with a voltage source feeding a single load impedance</a:t>
                </a:r>
                <a:r>
                  <a:rPr lang="en-US" sz="2000" b="1" dirty="0">
                    <a:solidFill>
                      <a:srgbClr val="0000FF"/>
                    </a:solidFill>
                  </a:rPr>
                  <a:t> </a:t>
                </a:r>
                <a:r>
                  <a:rPr lang="en-US" sz="2000" b="1" i="1" dirty="0">
                    <a:solidFill>
                      <a:srgbClr val="0000FF"/>
                    </a:solidFill>
                  </a:rPr>
                  <a:t>Z</a:t>
                </a:r>
                <a:r>
                  <a:rPr lang="en-US" sz="2000" b="1" i="1" baseline="-25000" dirty="0">
                    <a:solidFill>
                      <a:srgbClr val="0000FF"/>
                    </a:solidFill>
                  </a:rPr>
                  <a:t>L</a:t>
                </a:r>
                <a:r>
                  <a:rPr lang="en-US" sz="2000" dirty="0">
                    <a:solidFill>
                      <a:srgbClr val="0000FF"/>
                    </a:solidFill>
                  </a:rPr>
                  <a:t>. </a:t>
                </a:r>
              </a:p>
              <a:p>
                <a:endParaRPr lang="en-US" sz="2000" dirty="0">
                  <a:solidFill>
                    <a:srgbClr val="0000FF"/>
                  </a:solidFill>
                </a:endParaRPr>
              </a:p>
              <a:p>
                <a:r>
                  <a:rPr lang="en-US" sz="2000" i="1" dirty="0">
                    <a:solidFill>
                      <a:srgbClr val="0000FF"/>
                    </a:solidFill>
                  </a:rPr>
                  <a:t>Given the following:</a:t>
                </a:r>
                <a:br>
                  <a:rPr lang="en-US" sz="2000" dirty="0">
                    <a:solidFill>
                      <a:srgbClr val="0000FF"/>
                    </a:solidFill>
                  </a:rPr>
                </a:br>
                <a:r>
                  <a:rPr lang="en-US" sz="2000" dirty="0">
                    <a:solidFill>
                      <a:srgbClr val="0000FF"/>
                    </a:solidFill>
                  </a:rPr>
                  <a:t> * The average power </a:t>
                </a:r>
                <a:r>
                  <a:rPr lang="en-US" sz="2000" dirty="0">
                    <a:solidFill>
                      <a:srgbClr val="FF0000"/>
                    </a:solidFill>
                  </a:rPr>
                  <a:t>– </a:t>
                </a:r>
                <a:r>
                  <a:rPr lang="en-US" sz="2000" b="1" i="1" dirty="0" err="1">
                    <a:solidFill>
                      <a:srgbClr val="FF0000"/>
                    </a:solidFill>
                  </a:rPr>
                  <a:t>P</a:t>
                </a:r>
                <a:r>
                  <a:rPr lang="en-US" sz="2000" b="1" i="1" baseline="-25000" dirty="0" err="1">
                    <a:solidFill>
                      <a:srgbClr val="FF0000"/>
                    </a:solidFill>
                  </a:rPr>
                  <a:t>avg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= 5 W</a:t>
                </a:r>
                <a:endParaRPr lang="en-US" sz="2000" dirty="0">
                  <a:solidFill>
                    <a:srgbClr val="FF0000"/>
                  </a:solidFill>
                </a:endParaRPr>
              </a:p>
              <a:p>
                <a:r>
                  <a:rPr lang="en-US" sz="2000" dirty="0">
                    <a:solidFill>
                      <a:srgbClr val="0000FF"/>
                    </a:solidFill>
                  </a:rPr>
                  <a:t> * The loads phase - </a:t>
                </a:r>
                <a:r>
                  <a:rPr lang="en-US" sz="20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</a:t>
                </a:r>
                <a:r>
                  <a:rPr lang="en-US" sz="2000" i="1" baseline="-25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ZL</a:t>
                </a:r>
                <a:r>
                  <a:rPr lang="en-US" sz="20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=</a:t>
                </a:r>
                <a:r>
                  <a:rPr lang="en-US" sz="2000" dirty="0">
                    <a:solidFill>
                      <a:srgbClr val="FF0000"/>
                    </a:solidFill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20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func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2000" i="1" dirty="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r>
                  <a:rPr lang="en-US" sz="2000" dirty="0">
                    <a:solidFill>
                      <a:srgbClr val="0000FF"/>
                    </a:solidFill>
                  </a:rPr>
                  <a:t> * The loads peak voltage -</a:t>
                </a:r>
                <a:r>
                  <a:rPr lang="en-US" sz="2000" dirty="0">
                    <a:solidFill>
                      <a:srgbClr val="FF0000"/>
                    </a:solidFill>
                  </a:rPr>
                  <a:t>|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V</a:t>
                </a:r>
                <a:r>
                  <a:rPr lang="en-US" sz="2000" b="1" i="1" baseline="-25000" dirty="0">
                    <a:solidFill>
                      <a:srgbClr val="FF0000"/>
                    </a:solidFill>
                  </a:rPr>
                  <a:t>L</a:t>
                </a:r>
                <a:r>
                  <a:rPr lang="en-US" sz="2000" dirty="0">
                    <a:solidFill>
                      <a:srgbClr val="FF0000"/>
                    </a:solidFill>
                  </a:rPr>
                  <a:t>|=10 V</a:t>
                </a:r>
              </a:p>
              <a:p>
                <a:r>
                  <a:rPr lang="en-US" sz="2000" dirty="0">
                    <a:solidFill>
                      <a:srgbClr val="0000FF"/>
                    </a:solidFill>
                  </a:rPr>
                  <a:t> * The transmission line impedance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- </a:t>
                </a:r>
                <a:r>
                  <a:rPr lang="en-US" sz="2000" b="1" i="1" dirty="0" err="1">
                    <a:solidFill>
                      <a:srgbClr val="FF0000"/>
                    </a:solidFill>
                  </a:rPr>
                  <a:t>Z</a:t>
                </a:r>
                <a:r>
                  <a:rPr lang="en-US" sz="2000" b="1" i="1" baseline="-25000" dirty="0" err="1">
                    <a:solidFill>
                      <a:srgbClr val="FF0000"/>
                    </a:solidFill>
                  </a:rPr>
                  <a:t>Line</a:t>
                </a:r>
                <a:r>
                  <a:rPr lang="en-US" sz="2000" i="1" dirty="0">
                    <a:solidFill>
                      <a:srgbClr val="FF0000"/>
                    </a:solidFill>
                  </a:rPr>
                  <a:t> = 0.2 + j 0.5 </a:t>
                </a:r>
                <a:r>
                  <a:rPr lang="en-US" sz="2000" dirty="0">
                    <a:solidFill>
                      <a:srgbClr val="FF0000"/>
                    </a:solidFill>
                  </a:rPr>
                  <a:t>Ω.</a:t>
                </a:r>
              </a:p>
            </p:txBody>
          </p:sp>
        </mc:Choice>
        <mc:Fallback>
          <p:sp>
            <p:nvSpPr>
              <p:cNvPr id="15362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076" y="760810"/>
                <a:ext cx="8391524" cy="2246769"/>
              </a:xfrm>
              <a:prstGeom prst="rect">
                <a:avLst/>
              </a:prstGeom>
              <a:blipFill>
                <a:blip r:embed="rId3"/>
                <a:stretch>
                  <a:fillRect l="-604" t="-1695" b="-339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4B0EDC6-355F-DF49-AF38-B5FF688FE28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39943" y="3330735"/>
            <a:ext cx="3456063" cy="23122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1756FE-BAFF-2B47-BD2E-B4AEF1343D75}"/>
              </a:ext>
            </a:extLst>
          </p:cNvPr>
          <p:cNvSpPr/>
          <p:nvPr/>
        </p:nvSpPr>
        <p:spPr>
          <a:xfrm>
            <a:off x="446572" y="365389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Determine:</a:t>
            </a:r>
          </a:p>
          <a:p>
            <a:pPr marL="257175" indent="-257175">
              <a:buFont typeface="+mj-lt"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magnitude of the load impedance</a:t>
            </a:r>
          </a:p>
          <a:p>
            <a:pPr marL="257175" indent="-257175">
              <a:buFont typeface="+mj-lt"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The reactive, apparent and complex power delivered to the load,</a:t>
            </a:r>
          </a:p>
          <a:p>
            <a:pPr marL="257175" indent="-257175">
              <a:buFont typeface="+mj-lt"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 Time-domain and phasor domain expressions for </a:t>
            </a:r>
            <a:r>
              <a:rPr lang="en-US" i="1" dirty="0" err="1">
                <a:solidFill>
                  <a:srgbClr val="0000FF"/>
                </a:solidFill>
              </a:rPr>
              <a:t>i</a:t>
            </a:r>
            <a:r>
              <a:rPr lang="en-US" i="1" baseline="-25000" dirty="0" err="1">
                <a:solidFill>
                  <a:srgbClr val="0000FF"/>
                </a:solidFill>
              </a:rPr>
              <a:t>S</a:t>
            </a:r>
            <a:r>
              <a:rPr lang="en-US" i="1" dirty="0">
                <a:solidFill>
                  <a:srgbClr val="0000FF"/>
                </a:solidFill>
              </a:rPr>
              <a:t>(t) </a:t>
            </a:r>
            <a:r>
              <a:rPr lang="en-US" dirty="0">
                <a:solidFill>
                  <a:srgbClr val="0000FF"/>
                </a:solidFill>
              </a:rPr>
              <a:t>and </a:t>
            </a:r>
            <a:r>
              <a:rPr lang="en-US" i="1" dirty="0" err="1">
                <a:solidFill>
                  <a:srgbClr val="0000FF"/>
                </a:solidFill>
              </a:rPr>
              <a:t>v</a:t>
            </a:r>
            <a:r>
              <a:rPr lang="en-US" i="1" baseline="-25000" dirty="0" err="1">
                <a:solidFill>
                  <a:srgbClr val="0000FF"/>
                </a:solidFill>
              </a:rPr>
              <a:t>S</a:t>
            </a:r>
            <a:r>
              <a:rPr lang="en-US" i="1" dirty="0">
                <a:solidFill>
                  <a:srgbClr val="0000FF"/>
                </a:solidFill>
              </a:rPr>
              <a:t>(t).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822DF1-5773-9A45-A399-0F55FA855AB7}"/>
              </a:ext>
            </a:extLst>
          </p:cNvPr>
          <p:cNvSpPr/>
          <p:nvPr/>
        </p:nvSpPr>
        <p:spPr>
          <a:xfrm>
            <a:off x="423950" y="3059668"/>
            <a:ext cx="2132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ym typeface="Symbol" panose="05050102010706020507" pitchFamily="18" charset="2"/>
              </a:rPr>
              <a:t>Assume =100 rad/s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888703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6141" y="701684"/>
            <a:ext cx="6084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equivalent phasor circuit is given by,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141" y="3425257"/>
            <a:ext cx="7362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magnitude of the load impedance can be found as follows,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68" y="3984374"/>
            <a:ext cx="2820830" cy="2150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5FD33-31B8-B948-B083-10F516EF529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313333" y="981242"/>
            <a:ext cx="3448050" cy="20781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9A1A33-364E-9D4A-9D04-6E6E6B5DF332}"/>
              </a:ext>
            </a:extLst>
          </p:cNvPr>
          <p:cNvSpPr/>
          <p:nvPr/>
        </p:nvSpPr>
        <p:spPr>
          <a:xfrm>
            <a:off x="204558" y="211800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Solution:</a:t>
            </a:r>
          </a:p>
        </p:txBody>
      </p:sp>
    </p:spTree>
    <p:extLst>
      <p:ext uri="{BB962C8B-B14F-4D97-AF65-F5344CB8AC3E}">
        <p14:creationId xmlns:p14="http://schemas.microsoft.com/office/powerpoint/2010/main" val="4188739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6400" y="407814"/>
            <a:ext cx="443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reactive power </a:t>
            </a:r>
            <a:r>
              <a:rPr lang="en-US" dirty="0"/>
              <a:t>in the load is given by,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9168" y="4248485"/>
            <a:ext cx="375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apparent power</a:t>
            </a:r>
            <a:r>
              <a:rPr lang="en-US" dirty="0"/>
              <a:t> at the load is given by,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2" y="1021710"/>
            <a:ext cx="2353747" cy="2032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400" y="3476331"/>
            <a:ext cx="426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complex power </a:t>
            </a:r>
            <a:r>
              <a:rPr lang="en-US" dirty="0"/>
              <a:t>at the load is given by,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5167754"/>
            <a:ext cx="2359428" cy="1485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" y="4013532"/>
            <a:ext cx="2437000" cy="14855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EB595D-24C7-184C-9107-7CAC3295541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69168" y="1350845"/>
            <a:ext cx="3448050" cy="20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548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68234" y="495396"/>
            <a:ext cx="644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load current IL is equal to the source current IS, and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8234" y="3580127"/>
                <a:ext cx="64437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Assuming the load voltage to be the reference (0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ᵒ</m:t>
                    </m:r>
                  </m:oMath>
                </a14:m>
                <a:r>
                  <a:rPr lang="en-US" dirty="0"/>
                  <a:t> phase),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34" y="3580127"/>
                <a:ext cx="6443766" cy="369332"/>
              </a:xfrm>
              <a:prstGeom prst="rect">
                <a:avLst/>
              </a:prstGeom>
              <a:blipFill>
                <a:blip r:embed="rId3"/>
                <a:stretch>
                  <a:fillRect l="-78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20" y="1234892"/>
            <a:ext cx="1914679" cy="1819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812" y="4100586"/>
            <a:ext cx="2332987" cy="21169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F463D-116A-E946-A284-5ACB07215FC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69168" y="1350845"/>
            <a:ext cx="3448050" cy="20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46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6470" y="379924"/>
            <a:ext cx="652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transmission line current is also equal to the load current IL,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470" y="1373454"/>
            <a:ext cx="438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transmission line impedance is given by,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2" y="2189230"/>
            <a:ext cx="2859094" cy="16771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5769" y="4085402"/>
            <a:ext cx="474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Now, the transmission line voltage is given by,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1" y="4800600"/>
            <a:ext cx="3830005" cy="1859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235409-0A7C-D940-B17D-41B59743A40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69168" y="1350845"/>
            <a:ext cx="3448050" cy="2078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4DE7EA-9743-4746-943A-F4B09B2E9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157" y="2538530"/>
            <a:ext cx="841075" cy="4055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D695ABA-7770-7140-B303-91F597F5450C}"/>
                  </a:ext>
                </a:extLst>
              </p14:cNvPr>
              <p14:cNvContentPartPr/>
              <p14:nvPr/>
            </p14:nvContentPartPr>
            <p14:xfrm>
              <a:off x="1173381" y="2199157"/>
              <a:ext cx="1600200" cy="269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D695ABA-7770-7140-B303-91F597F5450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0741" y="2136517"/>
                <a:ext cx="1725840" cy="3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27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Reactive Power </a:t>
            </a:r>
            <a:r>
              <a:rPr lang="en-US" sz="1800" dirty="0"/>
              <a:t>is the power that gets exchanged back and forth in reactive elements; inductors and capacitors.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 power quantity for the </a:t>
            </a:r>
            <a:r>
              <a:rPr lang="en-US" sz="1800" dirty="0">
                <a:solidFill>
                  <a:srgbClr val="FF0000"/>
                </a:solidFill>
              </a:rPr>
              <a:t>Reactive Power </a:t>
            </a:r>
            <a:r>
              <a:rPr lang="en-US" sz="1800" dirty="0"/>
              <a:t>is denoted by </a:t>
            </a:r>
            <a:r>
              <a:rPr lang="en-US" sz="1800" dirty="0">
                <a:solidFill>
                  <a:srgbClr val="FF0000"/>
                </a:solidFill>
              </a:rPr>
              <a:t>Q.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Q is expressed in the instantaneous power delivered to a general RLC network driven by sinusoidal v(t) and </a:t>
            </a:r>
            <a:r>
              <a:rPr lang="en-US" sz="1800" dirty="0" err="1"/>
              <a:t>i</a:t>
            </a:r>
            <a:r>
              <a:rPr lang="en-US" sz="1800" dirty="0"/>
              <a:t>(t) and given by,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261672" y="246796"/>
            <a:ext cx="44730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/>
              <a:t>Reactive Power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3A8F5F-85E1-1F42-BDF0-64CB5D81D416}"/>
              </a:ext>
            </a:extLst>
          </p:cNvPr>
          <p:cNvSpPr/>
          <p:nvPr/>
        </p:nvSpPr>
        <p:spPr>
          <a:xfrm>
            <a:off x="623889" y="3972878"/>
            <a:ext cx="4635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Recall that the instantaneous power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A2DBFF-8398-D94E-9F47-89380827D52A}"/>
                  </a:ext>
                </a:extLst>
              </p:cNvPr>
              <p:cNvSpPr/>
              <p:nvPr/>
            </p:nvSpPr>
            <p:spPr>
              <a:xfrm>
                <a:off x="552878" y="4969435"/>
                <a:ext cx="6181814" cy="60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ωt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A2DBFF-8398-D94E-9F47-89380827D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78" y="4969435"/>
                <a:ext cx="6181814" cy="609077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28064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3920" y="389306"/>
            <a:ext cx="823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now obtain the source voltage by applying KVL around the loop,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3920" y="3187216"/>
            <a:ext cx="838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finding both </a:t>
            </a:r>
            <a:r>
              <a:rPr lang="en-US" b="1" i="1" dirty="0"/>
              <a:t>V</a:t>
            </a:r>
            <a:r>
              <a:rPr lang="en-US" b="1" i="1" baseline="-25000" dirty="0"/>
              <a:t>S</a:t>
            </a:r>
            <a:r>
              <a:rPr lang="en-US" b="1" i="1" dirty="0"/>
              <a:t> </a:t>
            </a:r>
            <a:r>
              <a:rPr lang="en-US" dirty="0"/>
              <a:t>and </a:t>
            </a:r>
            <a:r>
              <a:rPr lang="en-US" b="1" i="1" dirty="0"/>
              <a:t>I</a:t>
            </a:r>
            <a:r>
              <a:rPr lang="en-US" b="1" i="1" baseline="-25000" dirty="0"/>
              <a:t>S</a:t>
            </a:r>
            <a:r>
              <a:rPr lang="en-US" dirty="0"/>
              <a:t>, their phase difference is given by,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8" y="1243550"/>
            <a:ext cx="3036414" cy="1626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94" y="4078585"/>
            <a:ext cx="2697634" cy="14628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6FA1C-B85A-9B4B-B13F-6064BC6F8DD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016074" y="3906971"/>
            <a:ext cx="3448050" cy="20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599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1260" y="465506"/>
            <a:ext cx="5943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corresponding time domain for </a:t>
            </a:r>
            <a:r>
              <a:rPr lang="en-US" i="1" dirty="0" err="1"/>
              <a:t>v</a:t>
            </a:r>
            <a:r>
              <a:rPr lang="en-US" i="1" baseline="-25000" dirty="0" err="1"/>
              <a:t>S</a:t>
            </a:r>
            <a:r>
              <a:rPr lang="en-US" i="1" dirty="0"/>
              <a:t>(t) </a:t>
            </a:r>
            <a:r>
              <a:rPr lang="en-US" dirty="0"/>
              <a:t>and </a:t>
            </a:r>
            <a:r>
              <a:rPr lang="en-US" i="1" dirty="0" err="1"/>
              <a:t>i</a:t>
            </a:r>
            <a:r>
              <a:rPr lang="en-US" i="1" baseline="-25000" dirty="0" err="1"/>
              <a:t>S</a:t>
            </a:r>
            <a:r>
              <a:rPr lang="en-US" i="1" dirty="0"/>
              <a:t>(t) </a:t>
            </a:r>
            <a:r>
              <a:rPr lang="en-US" dirty="0"/>
              <a:t>is given by,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47" y="1393126"/>
            <a:ext cx="4258241" cy="2035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BDD278-91F9-354B-8B93-34C1CCDA21B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18126" y="3615161"/>
            <a:ext cx="3456063" cy="231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4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418271-0D3A-DC4B-BA59-7E922476A36C}"/>
              </a:ext>
            </a:extLst>
          </p:cNvPr>
          <p:cNvSpPr/>
          <p:nvPr/>
        </p:nvSpPr>
        <p:spPr>
          <a:xfrm>
            <a:off x="312487" y="454901"/>
            <a:ext cx="8027043" cy="458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the given the two parallel impedance loads,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CB3ABAF-4A29-BD41-A232-4F8FFB72C575}"/>
                  </a:ext>
                </a:extLst>
              </p:cNvPr>
              <p:cNvSpPr/>
              <p:nvPr/>
            </p:nvSpPr>
            <p:spPr>
              <a:xfrm>
                <a:off x="289501" y="3096525"/>
                <a:ext cx="6886937" cy="1128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6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average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reactive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complex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power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,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for each passive element in addition to the source.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spcAft>
                    <a:spcPts val="1600"/>
                  </a:spcAft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are all conserved.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CB3ABAF-4A29-BD41-A232-4F8FFB72C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01" y="3096525"/>
                <a:ext cx="6886937" cy="1128514"/>
              </a:xfrm>
              <a:prstGeom prst="rect">
                <a:avLst/>
              </a:prstGeom>
              <a:blipFill>
                <a:blip r:embed="rId2"/>
                <a:stretch>
                  <a:fillRect l="-737" t="-222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8ACD7B4-CAD1-3647-A928-55D2C7815B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24528" y="4225039"/>
            <a:ext cx="3602127" cy="23213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44141F-CA90-E241-9C6E-C83C3F7E4DC6}"/>
              </a:ext>
            </a:extLst>
          </p:cNvPr>
          <p:cNvSpPr/>
          <p:nvPr/>
        </p:nvSpPr>
        <p:spPr>
          <a:xfrm>
            <a:off x="289501" y="85569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AB4C2F-A239-564D-B56E-096E89625B19}"/>
                  </a:ext>
                </a:extLst>
              </p:cNvPr>
              <p:cNvSpPr/>
              <p:nvPr/>
            </p:nvSpPr>
            <p:spPr>
              <a:xfrm>
                <a:off x="1875183" y="806560"/>
                <a:ext cx="4572000" cy="10854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/>
                  <a:t>Ω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Ω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AB4C2F-A239-564D-B56E-096E89625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183" y="806560"/>
                <a:ext cx="4572000" cy="1085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F7B3CE-AB0C-7944-9978-E1C6475953C8}"/>
                  </a:ext>
                </a:extLst>
              </p:cNvPr>
              <p:cNvSpPr/>
              <p:nvPr/>
            </p:nvSpPr>
            <p:spPr>
              <a:xfrm>
                <a:off x="431755" y="2117452"/>
                <a:ext cx="63938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Connected</a:t>
                </a:r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to a voltage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as shown.</a:t>
                </a:r>
                <a:endParaRPr lang="en-US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F7B3CE-AB0C-7944-9978-E1C6475953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55" y="2117452"/>
                <a:ext cx="6393837" cy="369332"/>
              </a:xfrm>
              <a:prstGeom prst="rect">
                <a:avLst/>
              </a:prstGeom>
              <a:blipFill>
                <a:blip r:embed="rId5"/>
                <a:stretch>
                  <a:fillRect l="-794" t="-66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5C546D1-E728-D041-9193-AB4B74F11F6E}"/>
              </a:ext>
            </a:extLst>
          </p:cNvPr>
          <p:cNvSpPr/>
          <p:nvPr/>
        </p:nvSpPr>
        <p:spPr>
          <a:xfrm>
            <a:off x="289501" y="269039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Determine: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344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FBBBE8-C9D3-8745-B494-49A19B561623}"/>
              </a:ext>
            </a:extLst>
          </p:cNvPr>
          <p:cNvSpPr/>
          <p:nvPr/>
        </p:nvSpPr>
        <p:spPr>
          <a:xfrm>
            <a:off x="426644" y="315939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Solution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DD4536-FBC6-E94F-B82F-C1B0B0926A5F}"/>
                  </a:ext>
                </a:extLst>
              </p:cNvPr>
              <p:cNvSpPr/>
              <p:nvPr/>
            </p:nvSpPr>
            <p:spPr>
              <a:xfrm>
                <a:off x="426643" y="889539"/>
                <a:ext cx="7721933" cy="709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arenBoth"/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voltage across the parallel load is given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therefore the average power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is given by,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DD4536-FBC6-E94F-B82F-C1B0B0926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43" y="889539"/>
                <a:ext cx="7721933" cy="709233"/>
              </a:xfrm>
              <a:prstGeom prst="rect">
                <a:avLst/>
              </a:prstGeom>
              <a:blipFill>
                <a:blip r:embed="rId2"/>
                <a:stretch>
                  <a:fillRect l="-49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294443-4802-1C46-95B1-0833B26F4412}"/>
                  </a:ext>
                </a:extLst>
              </p:cNvPr>
              <p:cNvSpPr/>
              <p:nvPr/>
            </p:nvSpPr>
            <p:spPr>
              <a:xfrm>
                <a:off x="2001609" y="1803040"/>
                <a:ext cx="4572000" cy="17007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(60)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=137.89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W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294443-4802-1C46-95B1-0833B26F44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609" y="1803040"/>
                <a:ext cx="4572000" cy="1700787"/>
              </a:xfrm>
              <a:prstGeom prst="rect">
                <a:avLst/>
              </a:prstGeom>
              <a:blipFill>
                <a:blip r:embed="rId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C5CAC0-A045-634F-8B9B-7F5BA77DE114}"/>
                  </a:ext>
                </a:extLst>
              </p:cNvPr>
              <p:cNvSpPr/>
              <p:nvPr/>
            </p:nvSpPr>
            <p:spPr>
              <a:xfrm>
                <a:off x="138278" y="3993574"/>
                <a:ext cx="3726661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reactive power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given by,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C5CAC0-A045-634F-8B9B-7F5BA77DE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8" y="3993574"/>
                <a:ext cx="3726661" cy="390684"/>
              </a:xfrm>
              <a:prstGeom prst="rect">
                <a:avLst/>
              </a:prstGeom>
              <a:blipFill>
                <a:blip r:embed="rId4"/>
                <a:stretch>
                  <a:fillRect l="-1361" r="-34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DA38F7-4354-C845-8EF9-0BD119095587}"/>
                  </a:ext>
                </a:extLst>
              </p:cNvPr>
              <p:cNvSpPr/>
              <p:nvPr/>
            </p:nvSpPr>
            <p:spPr>
              <a:xfrm>
                <a:off x="426643" y="4384258"/>
                <a:ext cx="4572000" cy="17007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(60)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=115.7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VAR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6DA38F7-4354-C845-8EF9-0BD119095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43" y="4384258"/>
                <a:ext cx="4572000" cy="1700787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BFD0C2-E7F7-5B42-86B6-F4AE73692F65}"/>
                  </a:ext>
                </a:extLst>
              </p:cNvPr>
              <p:cNvSpPr/>
              <p:nvPr/>
            </p:nvSpPr>
            <p:spPr>
              <a:xfrm>
                <a:off x="4998643" y="3962013"/>
                <a:ext cx="3748077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The complex power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given by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BFD0C2-E7F7-5B42-86B6-F4AE73692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643" y="3962013"/>
                <a:ext cx="3748077" cy="390684"/>
              </a:xfrm>
              <a:prstGeom prst="rect">
                <a:avLst/>
              </a:prstGeom>
              <a:blipFill>
                <a:blip r:embed="rId6"/>
                <a:stretch>
                  <a:fillRect l="-1351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670FCE-0DF4-D944-87A0-021829CEB690}"/>
                  </a:ext>
                </a:extLst>
              </p:cNvPr>
              <p:cNvSpPr/>
              <p:nvPr/>
            </p:nvSpPr>
            <p:spPr>
              <a:xfrm>
                <a:off x="4572000" y="4670157"/>
                <a:ext cx="4572000" cy="12983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=137.89</m:t>
                    </m:r>
                    <m:r>
                      <a:rPr lang="en-US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115.7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∠40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670FCE-0DF4-D944-87A0-021829CEB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70157"/>
                <a:ext cx="4572000" cy="1298304"/>
              </a:xfrm>
              <a:prstGeom prst="rect">
                <a:avLst/>
              </a:prstGeom>
              <a:blipFill>
                <a:blip r:embed="rId7"/>
                <a:stretch>
                  <a:fillRect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8429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DD4536-FBC6-E94F-B82F-C1B0B0926A5F}"/>
                  </a:ext>
                </a:extLst>
              </p:cNvPr>
              <p:cNvSpPr/>
              <p:nvPr/>
            </p:nvSpPr>
            <p:spPr>
              <a:xfrm>
                <a:off x="138278" y="492106"/>
                <a:ext cx="7721933" cy="710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/>
                  <a:t>Similarly, we can find the average power values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First, the average power is given by,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DD4536-FBC6-E94F-B82F-C1B0B0926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8" y="492106"/>
                <a:ext cx="7721933" cy="710707"/>
              </a:xfrm>
              <a:prstGeom prst="rect">
                <a:avLst/>
              </a:prstGeom>
              <a:blipFill>
                <a:blip r:embed="rId2"/>
                <a:stretch>
                  <a:fillRect l="-65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C5CAC0-A045-634F-8B9B-7F5BA77DE114}"/>
                  </a:ext>
                </a:extLst>
              </p:cNvPr>
              <p:cNvSpPr/>
              <p:nvPr/>
            </p:nvSpPr>
            <p:spPr>
              <a:xfrm>
                <a:off x="138278" y="3993574"/>
                <a:ext cx="3726661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reactive power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given by,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C5CAC0-A045-634F-8B9B-7F5BA77DE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8" y="3993574"/>
                <a:ext cx="3726661" cy="390684"/>
              </a:xfrm>
              <a:prstGeom prst="rect">
                <a:avLst/>
              </a:prstGeom>
              <a:blipFill>
                <a:blip r:embed="rId3"/>
                <a:stretch>
                  <a:fillRect l="-1361" r="-34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BFD0C2-E7F7-5B42-86B6-F4AE73692F65}"/>
                  </a:ext>
                </a:extLst>
              </p:cNvPr>
              <p:cNvSpPr/>
              <p:nvPr/>
            </p:nvSpPr>
            <p:spPr>
              <a:xfrm>
                <a:off x="4998643" y="3962013"/>
                <a:ext cx="3748077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The complex power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given by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BFD0C2-E7F7-5B42-86B6-F4AE73692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643" y="3962013"/>
                <a:ext cx="3748077" cy="390684"/>
              </a:xfrm>
              <a:prstGeom prst="rect">
                <a:avLst/>
              </a:prstGeom>
              <a:blipFill>
                <a:blip r:embed="rId4"/>
                <a:stretch>
                  <a:fillRect l="-1351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EDA55B2-0127-3543-8544-9D606A738EEE}"/>
                  </a:ext>
                </a:extLst>
              </p:cNvPr>
              <p:cNvSpPr/>
              <p:nvPr/>
            </p:nvSpPr>
            <p:spPr>
              <a:xfrm>
                <a:off x="2204977" y="1488712"/>
                <a:ext cx="4572000" cy="16987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(60)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=22.33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W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EDA55B2-0127-3543-8544-9D606A738E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977" y="1488712"/>
                <a:ext cx="4572000" cy="1698735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3F6EA4-52C7-D24D-9B9C-B5D79238FE83}"/>
                  </a:ext>
                </a:extLst>
              </p:cNvPr>
              <p:cNvSpPr/>
              <p:nvPr/>
            </p:nvSpPr>
            <p:spPr>
              <a:xfrm>
                <a:off x="596097" y="4519920"/>
                <a:ext cx="4572000" cy="16987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MS Mincho" panose="02020609040205080304" pitchFamily="49" charset="-128"/>
                                        <a:cs typeface="Times New Roman" panose="020206030504050203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(60)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=126.62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VAR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3F6EA4-52C7-D24D-9B9C-B5D79238F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97" y="4519920"/>
                <a:ext cx="4572000" cy="1698735"/>
              </a:xfrm>
              <a:prstGeom prst="rect">
                <a:avLst/>
              </a:prstGeom>
              <a:blipFill>
                <a:blip r:embed="rId6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4E9FF06-73EA-9C49-AFEF-AF8B75546E40}"/>
                  </a:ext>
                </a:extLst>
              </p:cNvPr>
              <p:cNvSpPr/>
              <p:nvPr/>
            </p:nvSpPr>
            <p:spPr>
              <a:xfrm>
                <a:off x="4751408" y="4727156"/>
                <a:ext cx="4572000" cy="12842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=22.33+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126.62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=128.57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∠80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4E9FF06-73EA-9C49-AFEF-AF8B75546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408" y="4727156"/>
                <a:ext cx="4572000" cy="1284262"/>
              </a:xfrm>
              <a:prstGeom prst="rect">
                <a:avLst/>
              </a:prstGeom>
              <a:blipFill>
                <a:blip r:embed="rId7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522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112FA84-D921-B542-AB3A-F2566A8B43A3}"/>
                  </a:ext>
                </a:extLst>
              </p:cNvPr>
              <p:cNvSpPr/>
              <p:nvPr/>
            </p:nvSpPr>
            <p:spPr>
              <a:xfrm>
                <a:off x="422476" y="281409"/>
                <a:ext cx="7772400" cy="837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To find all the power quantities, we need to find the main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Now, 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 given by,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112FA84-D921-B542-AB3A-F2566A8B4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6" y="281409"/>
                <a:ext cx="7772400" cy="837473"/>
              </a:xfrm>
              <a:prstGeom prst="rect">
                <a:avLst/>
              </a:prstGeom>
              <a:blipFill>
                <a:blip r:embed="rId2"/>
                <a:stretch>
                  <a:fillRect l="-489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F246704-4A9A-1341-BCC1-C0E276020D96}"/>
                  </a:ext>
                </a:extLst>
              </p:cNvPr>
              <p:cNvSpPr/>
              <p:nvPr/>
            </p:nvSpPr>
            <p:spPr>
              <a:xfrm>
                <a:off x="1429473" y="1489713"/>
                <a:ext cx="4572000" cy="22349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F246704-4A9A-1341-BCC1-C0E276020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473" y="1489713"/>
                <a:ext cx="4572000" cy="2234971"/>
              </a:xfrm>
              <a:prstGeom prst="rect">
                <a:avLst/>
              </a:prstGeom>
              <a:blipFill>
                <a:blip r:embed="rId3"/>
                <a:stretch>
                  <a:fillRect b="-2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DEC811-1D14-0348-A609-A3F0F3E1F2E8}"/>
                  </a:ext>
                </a:extLst>
              </p:cNvPr>
              <p:cNvSpPr/>
              <p:nvPr/>
            </p:nvSpPr>
            <p:spPr>
              <a:xfrm>
                <a:off x="604941" y="3900173"/>
                <a:ext cx="3110532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Now, 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 given by,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0DEC811-1D14-0348-A609-A3F0F3E1F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41" y="3900173"/>
                <a:ext cx="3110532" cy="390684"/>
              </a:xfrm>
              <a:prstGeom prst="rect">
                <a:avLst/>
              </a:prstGeom>
              <a:blipFill>
                <a:blip r:embed="rId4"/>
                <a:stretch>
                  <a:fillRect l="-2041" r="-408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AEC2F5F-72F7-D549-8AD1-B8771E0E33B2}"/>
                  </a:ext>
                </a:extLst>
              </p:cNvPr>
              <p:cNvSpPr/>
              <p:nvPr/>
            </p:nvSpPr>
            <p:spPr>
              <a:xfrm>
                <a:off x="1510496" y="4251795"/>
                <a:ext cx="4572000" cy="22329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𝑳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𝑳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𝑍𝐿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4.29∠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−35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AEC2F5F-72F7-D549-8AD1-B8771E0E3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496" y="4251795"/>
                <a:ext cx="4572000" cy="2232984"/>
              </a:xfrm>
              <a:prstGeom prst="rect">
                <a:avLst/>
              </a:prstGeom>
              <a:blipFill>
                <a:blip r:embed="rId5"/>
                <a:stretch>
                  <a:fillRect b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D1D1C8-2396-6D4C-BD8C-AEAD03B3FBF0}"/>
                  </a:ext>
                </a:extLst>
              </p:cNvPr>
              <p:cNvSpPr/>
              <p:nvPr/>
            </p:nvSpPr>
            <p:spPr>
              <a:xfrm>
                <a:off x="5448518" y="1320010"/>
                <a:ext cx="2622193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current</a:t>
                </a: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is given by,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D1D1C8-2396-6D4C-BD8C-AEAD03B3F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518" y="1320010"/>
                <a:ext cx="2622193" cy="390684"/>
              </a:xfrm>
              <a:prstGeom prst="rect">
                <a:avLst/>
              </a:prstGeom>
              <a:blipFill>
                <a:blip r:embed="rId6"/>
                <a:stretch>
                  <a:fillRect l="-1932" r="-966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80AA85-BD92-674C-AE7F-2FEF6CD53183}"/>
                  </a:ext>
                </a:extLst>
              </p:cNvPr>
              <p:cNvSpPr/>
              <p:nvPr/>
            </p:nvSpPr>
            <p:spPr>
              <a:xfrm>
                <a:off x="5448518" y="1940757"/>
                <a:ext cx="1899687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80AA85-BD92-674C-AE7F-2FEF6CD53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518" y="1940757"/>
                <a:ext cx="1899687" cy="3906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AE6EF1-56C2-CF40-8434-6724B2723B50}"/>
                  </a:ext>
                </a:extLst>
              </p:cNvPr>
              <p:cNvSpPr/>
              <p:nvPr/>
            </p:nvSpPr>
            <p:spPr>
              <a:xfrm>
                <a:off x="4894362" y="3876178"/>
                <a:ext cx="4572000" cy="5391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9.68∠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−11.55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AE6EF1-56C2-CF40-8434-6724B2723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62" y="3876178"/>
                <a:ext cx="4572000" cy="5391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C525D47-C04A-714B-98E5-A56C54390B75}"/>
                  </a:ext>
                </a:extLst>
              </p:cNvPr>
              <p:cNvSpPr/>
              <p:nvPr/>
            </p:nvSpPr>
            <p:spPr>
              <a:xfrm>
                <a:off x="6119343" y="2488940"/>
                <a:ext cx="2457724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ᵒ+4.29∠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−35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ᵒ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C525D47-C04A-714B-98E5-A56C54390B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343" y="2488940"/>
                <a:ext cx="2457724" cy="539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8A36D2-AAC0-674D-A363-50F760C64DFC}"/>
                  </a:ext>
                </a:extLst>
              </p:cNvPr>
              <p:cNvSpPr/>
              <p:nvPr/>
            </p:nvSpPr>
            <p:spPr>
              <a:xfrm>
                <a:off x="6186340" y="3000895"/>
                <a:ext cx="1699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=9.49−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1.94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78A36D2-AAC0-674D-A363-50F760C64D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40" y="3000895"/>
                <a:ext cx="1699504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B0DC87-E442-0F46-B459-50B44403A9FA}"/>
                  </a:ext>
                </a:extLst>
              </p:cNvPr>
              <p:cNvSpPr/>
              <p:nvPr/>
            </p:nvSpPr>
            <p:spPr>
              <a:xfrm>
                <a:off x="6186340" y="3413380"/>
                <a:ext cx="1988045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=9.68∠−11.55ᵒ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7B0DC87-E442-0F46-B459-50B44403A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340" y="3413380"/>
                <a:ext cx="1988045" cy="5391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8925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466078-3B61-BC48-844D-D00C222D6DAD}"/>
              </a:ext>
            </a:extLst>
          </p:cNvPr>
          <p:cNvSpPr/>
          <p:nvPr/>
        </p:nvSpPr>
        <p:spPr>
          <a:xfrm>
            <a:off x="279415" y="166367"/>
            <a:ext cx="476066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The total average power at the source is given by,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F290736-C421-4346-86B6-7DF53C37B470}"/>
                  </a:ext>
                </a:extLst>
              </p:cNvPr>
              <p:cNvSpPr/>
              <p:nvPr/>
            </p:nvSpPr>
            <p:spPr>
              <a:xfrm>
                <a:off x="862313" y="557051"/>
                <a:ext cx="5087073" cy="1993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9.68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ᵒ−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.53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ᵒ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=290.4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56.53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=160.2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W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F290736-C421-4346-86B6-7DF53C37B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13" y="557051"/>
                <a:ext cx="5087073" cy="1993559"/>
              </a:xfrm>
              <a:prstGeom prst="rect">
                <a:avLst/>
              </a:prstGeom>
              <a:blipFill>
                <a:blip r:embed="rId2"/>
                <a:stretch>
                  <a:fillRect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821ED0-B101-2249-B1E2-AD64B430F3F3}"/>
                  </a:ext>
                </a:extLst>
              </p:cNvPr>
              <p:cNvSpPr/>
              <p:nvPr/>
            </p:nvSpPr>
            <p:spPr>
              <a:xfrm>
                <a:off x="282684" y="2745952"/>
                <a:ext cx="4289316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total reactive power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𝑳𝑻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given by,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821ED0-B101-2249-B1E2-AD64B430F3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84" y="2745952"/>
                <a:ext cx="4289316" cy="390684"/>
              </a:xfrm>
              <a:prstGeom prst="rect">
                <a:avLst/>
              </a:prstGeom>
              <a:blipFill>
                <a:blip r:embed="rId3"/>
                <a:stretch>
                  <a:fillRect l="-885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AC34D8-EF4E-D14B-A397-34175E36BD94}"/>
                  </a:ext>
                </a:extLst>
              </p:cNvPr>
              <p:cNvSpPr/>
              <p:nvPr/>
            </p:nvSpPr>
            <p:spPr>
              <a:xfrm>
                <a:off x="1119849" y="3310611"/>
                <a:ext cx="4572000" cy="199355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  <m: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𝑆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9.68</m:t>
                        </m:r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ᵒ−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−8.53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ᵒ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=290.4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56.53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ᵒ</m:t>
                        </m:r>
                      </m:e>
                    </m:func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=242.3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VAR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AC34D8-EF4E-D14B-A397-34175E36B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849" y="3310611"/>
                <a:ext cx="4572000" cy="1993559"/>
              </a:xfrm>
              <a:prstGeom prst="rect">
                <a:avLst/>
              </a:prstGeom>
              <a:blipFill>
                <a:blip r:embed="rId4"/>
                <a:stretch>
                  <a:fillRect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6EA349-872B-F84D-8812-AEC3F6F8FADF}"/>
                  </a:ext>
                </a:extLst>
              </p:cNvPr>
              <p:cNvSpPr/>
              <p:nvPr/>
            </p:nvSpPr>
            <p:spPr>
              <a:xfrm>
                <a:off x="370530" y="5478145"/>
                <a:ext cx="3842655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The complex power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𝑳𝑻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is given by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6EA349-872B-F84D-8812-AEC3F6F8F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30" y="5478145"/>
                <a:ext cx="3842655" cy="390684"/>
              </a:xfrm>
              <a:prstGeom prst="rect">
                <a:avLst/>
              </a:prstGeom>
              <a:blipFill>
                <a:blip r:embed="rId5"/>
                <a:stretch>
                  <a:fillRect l="-1316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4DB239-A56C-1A41-9809-B23977A7D39D}"/>
                  </a:ext>
                </a:extLst>
              </p:cNvPr>
              <p:cNvSpPr/>
              <p:nvPr/>
            </p:nvSpPr>
            <p:spPr>
              <a:xfrm>
                <a:off x="862312" y="6042481"/>
                <a:ext cx="5087073" cy="85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=160.2+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242.3=290.49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56.53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34DB239-A56C-1A41-9809-B23977A7D3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12" y="6042481"/>
                <a:ext cx="5087073" cy="851515"/>
              </a:xfrm>
              <a:prstGeom prst="rect">
                <a:avLst/>
              </a:prstGeom>
              <a:blipFill>
                <a:blip r:embed="rId6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41607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595649-A52D-AD44-A0C1-687D39DC20D7}"/>
              </a:ext>
            </a:extLst>
          </p:cNvPr>
          <p:cNvSpPr/>
          <p:nvPr/>
        </p:nvSpPr>
        <p:spPr>
          <a:xfrm>
            <a:off x="1625025" y="422895"/>
            <a:ext cx="6056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Notice the conservation of the all the power quantities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97130A-8C4A-E940-BBEE-BDD0BA0D80F9}"/>
                  </a:ext>
                </a:extLst>
              </p:cNvPr>
              <p:cNvSpPr/>
              <p:nvPr/>
            </p:nvSpPr>
            <p:spPr>
              <a:xfrm>
                <a:off x="419726" y="1427109"/>
                <a:ext cx="2696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In the load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97130A-8C4A-E940-BBEE-BDD0BA0D8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6" y="1427109"/>
                <a:ext cx="2696507" cy="369332"/>
              </a:xfrm>
              <a:prstGeom prst="rect">
                <a:avLst/>
              </a:prstGeom>
              <a:blipFill>
                <a:blip r:embed="rId2"/>
                <a:stretch>
                  <a:fillRect l="-1878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98F7ED-B204-4B4F-9119-8C9593CBB80A}"/>
                  </a:ext>
                </a:extLst>
              </p:cNvPr>
              <p:cNvSpPr/>
              <p:nvPr/>
            </p:nvSpPr>
            <p:spPr>
              <a:xfrm>
                <a:off x="3523670" y="1427109"/>
                <a:ext cx="2696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In the load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𝒁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𝑳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A98F7ED-B204-4B4F-9119-8C9593CBB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670" y="1427109"/>
                <a:ext cx="2696507" cy="369332"/>
              </a:xfrm>
              <a:prstGeom prst="rect">
                <a:avLst/>
              </a:prstGeom>
              <a:blipFill>
                <a:blip r:embed="rId3"/>
                <a:stretch>
                  <a:fillRect l="-1402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7924A6-3D34-2742-BBD9-312C1211E372}"/>
                  </a:ext>
                </a:extLst>
              </p:cNvPr>
              <p:cNvSpPr/>
              <p:nvPr/>
            </p:nvSpPr>
            <p:spPr>
              <a:xfrm>
                <a:off x="6303523" y="1427109"/>
                <a:ext cx="25634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From the main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7924A6-3D34-2742-BBD9-312C1211E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523" y="1427109"/>
                <a:ext cx="2563459" cy="369332"/>
              </a:xfrm>
              <a:prstGeom prst="rect">
                <a:avLst/>
              </a:prstGeom>
              <a:blipFill>
                <a:blip r:embed="rId4"/>
                <a:stretch>
                  <a:fillRect l="-1478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806ADB4-3072-0248-8D40-A68F59D25C8C}"/>
                  </a:ext>
                </a:extLst>
              </p:cNvPr>
              <p:cNvSpPr/>
              <p:nvPr/>
            </p:nvSpPr>
            <p:spPr>
              <a:xfrm>
                <a:off x="567332" y="2059134"/>
                <a:ext cx="2115387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=137.89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W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806ADB4-3072-0248-8D40-A68F59D25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32" y="2059134"/>
                <a:ext cx="2115387" cy="381515"/>
              </a:xfrm>
              <a:prstGeom prst="rect">
                <a:avLst/>
              </a:prstGeom>
              <a:blipFill>
                <a:blip r:embed="rId5"/>
                <a:stretch>
                  <a:fillRect t="-6452" r="-1198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CFF72D-0A63-734B-AE15-DB8B44E880E4}"/>
                  </a:ext>
                </a:extLst>
              </p:cNvPr>
              <p:cNvSpPr/>
              <p:nvPr/>
            </p:nvSpPr>
            <p:spPr>
              <a:xfrm>
                <a:off x="3723033" y="1996117"/>
                <a:ext cx="1929439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=22.33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W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CFF72D-0A63-734B-AE15-DB8B44E88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033" y="1996117"/>
                <a:ext cx="1929439" cy="381515"/>
              </a:xfrm>
              <a:prstGeom prst="rect">
                <a:avLst/>
              </a:prstGeom>
              <a:blipFill>
                <a:blip r:embed="rId6"/>
                <a:stretch>
                  <a:fillRect t="-3226" r="-1307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B30DE1-915D-9840-92CB-7A56C17C3E85}"/>
                  </a:ext>
                </a:extLst>
              </p:cNvPr>
              <p:cNvSpPr/>
              <p:nvPr/>
            </p:nvSpPr>
            <p:spPr>
              <a:xfrm>
                <a:off x="6692786" y="1943201"/>
                <a:ext cx="1985608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𝑎𝑣𝑒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=160.2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W 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EB30DE1-915D-9840-92CB-7A56C17C3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786" y="1943201"/>
                <a:ext cx="1985608" cy="381515"/>
              </a:xfrm>
              <a:prstGeom prst="rect">
                <a:avLst/>
              </a:prstGeom>
              <a:blipFill>
                <a:blip r:embed="rId7"/>
                <a:stretch>
                  <a:fillRect t="-6452" r="-1274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FF9F6E-D65D-0441-8F5E-F03CFFA9DB49}"/>
                  </a:ext>
                </a:extLst>
              </p:cNvPr>
              <p:cNvSpPr/>
              <p:nvPr/>
            </p:nvSpPr>
            <p:spPr>
              <a:xfrm>
                <a:off x="851461" y="2553808"/>
                <a:ext cx="19237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=115.7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VAR 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FF9F6E-D65D-0441-8F5E-F03CFFA9D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61" y="2553808"/>
                <a:ext cx="1923796" cy="369332"/>
              </a:xfrm>
              <a:prstGeom prst="rect">
                <a:avLst/>
              </a:prstGeom>
              <a:blipFill>
                <a:blip r:embed="rId8"/>
                <a:stretch>
                  <a:fillRect t="-6667" r="-130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A59A48-AD53-F04A-A97B-AC730B83BA4D}"/>
                  </a:ext>
                </a:extLst>
              </p:cNvPr>
              <p:cNvSpPr/>
              <p:nvPr/>
            </p:nvSpPr>
            <p:spPr>
              <a:xfrm>
                <a:off x="4022058" y="2486707"/>
                <a:ext cx="1994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=126.62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VAR 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1A59A48-AD53-F04A-A97B-AC730B83B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058" y="2486707"/>
                <a:ext cx="1994136" cy="369332"/>
              </a:xfrm>
              <a:prstGeom prst="rect">
                <a:avLst/>
              </a:prstGeom>
              <a:blipFill>
                <a:blip r:embed="rId9"/>
                <a:stretch>
                  <a:fillRect t="-6667" r="-126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440000F-B2F1-804F-9082-CF47E534BA24}"/>
                  </a:ext>
                </a:extLst>
              </p:cNvPr>
              <p:cNvSpPr/>
              <p:nvPr/>
            </p:nvSpPr>
            <p:spPr>
              <a:xfrm>
                <a:off x="6490968" y="2486707"/>
                <a:ext cx="2389244" cy="390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242.3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VAR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440000F-B2F1-804F-9082-CF47E534B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968" y="2486707"/>
                <a:ext cx="2389244" cy="390684"/>
              </a:xfrm>
              <a:prstGeom prst="rect">
                <a:avLst/>
              </a:prstGeom>
              <a:blipFill>
                <a:blip r:embed="rId10"/>
                <a:stretch>
                  <a:fillRect r="-1058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A989186-F643-6B42-98AB-249D03121418}"/>
                  </a:ext>
                </a:extLst>
              </p:cNvPr>
              <p:cNvSpPr/>
              <p:nvPr/>
            </p:nvSpPr>
            <p:spPr>
              <a:xfrm>
                <a:off x="3523670" y="3004649"/>
                <a:ext cx="4572000" cy="3906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=128.57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∠80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A989186-F643-6B42-98AB-249D03121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670" y="3004649"/>
                <a:ext cx="4572000" cy="390684"/>
              </a:xfrm>
              <a:prstGeom prst="rect">
                <a:avLst/>
              </a:prstGeom>
              <a:blipFill>
                <a:blip r:embed="rId11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8786284-C27C-4D49-86EB-2D04D341A0E8}"/>
                  </a:ext>
                </a:extLst>
              </p:cNvPr>
              <p:cNvSpPr/>
              <p:nvPr/>
            </p:nvSpPr>
            <p:spPr>
              <a:xfrm>
                <a:off x="821735" y="3059668"/>
                <a:ext cx="20727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∠40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VA </a:t>
                </a:r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8786284-C27C-4D49-86EB-2D04D341A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35" y="3059668"/>
                <a:ext cx="2072747" cy="369332"/>
              </a:xfrm>
              <a:prstGeom prst="rect">
                <a:avLst/>
              </a:prstGeom>
              <a:blipFill>
                <a:blip r:embed="rId12"/>
                <a:stretch>
                  <a:fillRect t="-6667" r="-122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F06904C-4CD7-544F-ADCE-0A2C1D4080AD}"/>
                  </a:ext>
                </a:extLst>
              </p:cNvPr>
              <p:cNvSpPr/>
              <p:nvPr/>
            </p:nvSpPr>
            <p:spPr>
              <a:xfrm>
                <a:off x="6348288" y="3069607"/>
                <a:ext cx="30930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𝒐𝒖𝒓𝒄𝒆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290.49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56.53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𝑉𝐴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F06904C-4CD7-544F-ADCE-0A2C1D408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288" y="3069607"/>
                <a:ext cx="3093091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A4A7D54-BB67-DE43-8756-023FE1CDD133}"/>
                  </a:ext>
                </a:extLst>
              </p:cNvPr>
              <p:cNvSpPr/>
              <p:nvPr/>
            </p:nvSpPr>
            <p:spPr>
              <a:xfrm>
                <a:off x="419726" y="3829686"/>
                <a:ext cx="32782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ea typeface="MS Mincho" panose="02020609040205080304" pitchFamily="49" charset="-128"/>
                    <a:cs typeface="Times New Roman" panose="02020603050405020304" pitchFamily="18" charset="0"/>
                  </a:rPr>
                  <a:t>You can show that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A4A7D54-BB67-DE43-8756-023FE1CDD1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6" y="3829686"/>
                <a:ext cx="3278270" cy="369332"/>
              </a:xfrm>
              <a:prstGeom prst="rect">
                <a:avLst/>
              </a:prstGeom>
              <a:blipFill>
                <a:blip r:embed="rId14"/>
                <a:stretch>
                  <a:fillRect l="-1544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0CF5BAF-2131-7E49-AA9F-7BF1ED6E29F0}"/>
                  </a:ext>
                </a:extLst>
              </p:cNvPr>
              <p:cNvSpPr/>
              <p:nvPr/>
            </p:nvSpPr>
            <p:spPr>
              <a:xfrm>
                <a:off x="723417" y="4403652"/>
                <a:ext cx="4572000" cy="12842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∠40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128.57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∠80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=290.49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56.53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  VA          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0CF5BAF-2131-7E49-AA9F-7BF1ED6E2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17" y="4403652"/>
                <a:ext cx="4572000" cy="1284262"/>
              </a:xfrm>
              <a:prstGeom prst="rect">
                <a:avLst/>
              </a:prstGeom>
              <a:blipFill>
                <a:blip r:embed="rId15"/>
                <a:stretch>
                  <a:fillRect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5E7A9842-F732-E246-90DA-F2EF2A984BDD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4761464" y="3922617"/>
            <a:ext cx="4268648" cy="272989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0DCA4E8-B965-2A4F-9930-01E7DDAD358D}"/>
              </a:ext>
            </a:extLst>
          </p:cNvPr>
          <p:cNvSpPr/>
          <p:nvPr/>
        </p:nvSpPr>
        <p:spPr>
          <a:xfrm>
            <a:off x="263788" y="1223691"/>
            <a:ext cx="2852445" cy="2301562"/>
          </a:xfrm>
          <a:prstGeom prst="roundRect">
            <a:avLst/>
          </a:prstGeom>
          <a:solidFill>
            <a:schemeClr val="accent3">
              <a:lumMod val="75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DBACCF3-A89D-DD44-9114-78649594FB1B}"/>
              </a:ext>
            </a:extLst>
          </p:cNvPr>
          <p:cNvSpPr/>
          <p:nvPr/>
        </p:nvSpPr>
        <p:spPr>
          <a:xfrm>
            <a:off x="6269544" y="1289868"/>
            <a:ext cx="2939088" cy="2301562"/>
          </a:xfrm>
          <a:prstGeom prst="roundRect">
            <a:avLst/>
          </a:prstGeom>
          <a:solidFill>
            <a:schemeClr val="accent3">
              <a:lumMod val="75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5BE05CD-AF65-BC45-BDBE-F195DE15DB8B}"/>
              </a:ext>
            </a:extLst>
          </p:cNvPr>
          <p:cNvSpPr/>
          <p:nvPr/>
        </p:nvSpPr>
        <p:spPr>
          <a:xfrm>
            <a:off x="3445700" y="1455462"/>
            <a:ext cx="2852445" cy="230156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0CD364-D4B8-9A4D-8502-7B9529019BB0}"/>
                  </a:ext>
                </a:extLst>
              </p:cNvPr>
              <p:cNvSpPr/>
              <p:nvPr/>
            </p:nvSpPr>
            <p:spPr>
              <a:xfrm>
                <a:off x="282477" y="5798347"/>
                <a:ext cx="3552767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𝑜𝑢𝑟𝑐𝑒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 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=290.49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56.53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ᵒ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dirty="0"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m:t>VA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0CD364-D4B8-9A4D-8502-7B9529019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77" y="5798347"/>
                <a:ext cx="3552767" cy="53912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34358DE-5916-3547-B92E-3349ECF11D6D}"/>
                  </a:ext>
                </a:extLst>
              </p:cNvPr>
              <p:cNvSpPr/>
              <p:nvPr/>
            </p:nvSpPr>
            <p:spPr>
              <a:xfrm>
                <a:off x="1301802" y="6283109"/>
                <a:ext cx="11126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34358DE-5916-3547-B92E-3349ECF11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802" y="6283109"/>
                <a:ext cx="111261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21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2261672" y="246796"/>
            <a:ext cx="44730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/>
              <a:t>Reactive Power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3A8F5F-85E1-1F42-BDF0-64CB5D81D416}"/>
              </a:ext>
            </a:extLst>
          </p:cNvPr>
          <p:cNvSpPr/>
          <p:nvPr/>
        </p:nvSpPr>
        <p:spPr>
          <a:xfrm>
            <a:off x="634399" y="1352885"/>
            <a:ext cx="4635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Recall that the instantaneous power is given by,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6622D4-0360-BC49-B134-19D3059B6C0C}"/>
              </a:ext>
            </a:extLst>
          </p:cNvPr>
          <p:cNvSpPr/>
          <p:nvPr/>
        </p:nvSpPr>
        <p:spPr>
          <a:xfrm>
            <a:off x="510830" y="2642549"/>
            <a:ext cx="6406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It can be shown that the instantaneous power can be rewritten as,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99C347-1B56-B448-9513-BE76BD9F84CF}"/>
                  </a:ext>
                </a:extLst>
              </p14:cNvPr>
              <p14:cNvContentPartPr/>
              <p14:nvPr/>
            </p14:nvContentPartPr>
            <p14:xfrm>
              <a:off x="1414121" y="2394252"/>
              <a:ext cx="61200" cy="166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99C347-1B56-B448-9513-BE76BD9F84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8121" y="2358612"/>
                <a:ext cx="132840" cy="23832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E405739-5056-F94F-AA15-E4140C7B2464}"/>
              </a:ext>
            </a:extLst>
          </p:cNvPr>
          <p:cNvSpPr/>
          <p:nvPr/>
        </p:nvSpPr>
        <p:spPr>
          <a:xfrm>
            <a:off x="510830" y="5964873"/>
            <a:ext cx="8612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Where </a:t>
            </a:r>
            <a:r>
              <a:rPr lang="en-US" i="1" dirty="0"/>
              <a:t>P</a:t>
            </a:r>
            <a:r>
              <a:rPr lang="en-US" i="1" baseline="-25000" dirty="0"/>
              <a:t>ave</a:t>
            </a:r>
            <a:r>
              <a:rPr lang="en-US" dirty="0"/>
              <a:t> is the average power being delivered to the network, and </a:t>
            </a:r>
            <a:r>
              <a:rPr lang="en-US" i="1" dirty="0"/>
              <a:t>Q</a:t>
            </a:r>
            <a:r>
              <a:rPr lang="en-US" dirty="0"/>
              <a:t> is the reactive power being stored is the reactive elements.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EBBB0BA-D2B7-044C-9D79-F70BAB1052B1}"/>
                  </a:ext>
                </a:extLst>
              </p:cNvPr>
              <p:cNvSpPr/>
              <p:nvPr/>
            </p:nvSpPr>
            <p:spPr>
              <a:xfrm>
                <a:off x="634399" y="1899595"/>
                <a:ext cx="6181814" cy="60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0">
                          <a:latin typeface="Cambria Math" panose="02040503050406030204" pitchFamily="18" charset="0"/>
                        </a:rPr>
                        <m:t>+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ωt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EBBB0BA-D2B7-044C-9D79-F70BAB105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99" y="1899595"/>
                <a:ext cx="6181814" cy="609077"/>
              </a:xfrm>
              <a:prstGeom prst="rect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2C786B-14B3-694D-80A0-13F0A2E24F69}"/>
                  </a:ext>
                </a:extLst>
              </p:cNvPr>
              <p:cNvSpPr/>
              <p:nvPr/>
            </p:nvSpPr>
            <p:spPr>
              <a:xfrm>
                <a:off x="346841" y="3890891"/>
                <a:ext cx="7472855" cy="1568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 where,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71550" indent="-2857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𝐴𝑣𝑒𝑟𝑎𝑔𝑒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𝑟𝑒𝑎𝑙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𝑃𝑜𝑤𝑒𝑟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971550" indent="-2857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𝑅𝑒𝑎𝑐𝑡𝑖𝑣𝑒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𝑜𝑤𝑒𝑟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2C786B-14B3-694D-80A0-13F0A2E24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41" y="3890891"/>
                <a:ext cx="7472855" cy="15686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77C639F-0A77-9D4B-95D8-3B8672A6350B}"/>
                  </a:ext>
                </a:extLst>
              </p:cNvPr>
              <p:cNvSpPr/>
              <p:nvPr/>
            </p:nvSpPr>
            <p:spPr>
              <a:xfrm>
                <a:off x="2044505" y="3159439"/>
                <a:ext cx="4077526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𝑎𝑣𝑒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𝑎𝑣𝑒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𝑄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77C639F-0A77-9D4B-95D8-3B8672A63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505" y="3159439"/>
                <a:ext cx="4077526" cy="539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ED3F55-E338-CF4B-9FA6-2254924354F7}"/>
              </a:ext>
            </a:extLst>
          </p:cNvPr>
          <p:cNvCxnSpPr>
            <a:cxnSpLocks/>
          </p:cNvCxnSpPr>
          <p:nvPr/>
        </p:nvCxnSpPr>
        <p:spPr>
          <a:xfrm flipH="1" flipV="1">
            <a:off x="3689131" y="3517228"/>
            <a:ext cx="599090" cy="414985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E60FBCB-42BE-3F40-91D4-FAEABC579130}"/>
              </a:ext>
            </a:extLst>
          </p:cNvPr>
          <p:cNvCxnSpPr>
            <a:cxnSpLocks/>
          </p:cNvCxnSpPr>
          <p:nvPr/>
        </p:nvCxnSpPr>
        <p:spPr>
          <a:xfrm flipV="1">
            <a:off x="4235669" y="3574241"/>
            <a:ext cx="819602" cy="357972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419E0B8-E3DF-E14C-90D6-A025009B76C2}"/>
              </a:ext>
            </a:extLst>
          </p:cNvPr>
          <p:cNvSpPr txBox="1"/>
          <p:nvPr/>
        </p:nvSpPr>
        <p:spPr>
          <a:xfrm>
            <a:off x="4131139" y="3846119"/>
            <a:ext cx="184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Fixed quantalities</a:t>
            </a:r>
          </a:p>
        </p:txBody>
      </p:sp>
    </p:spTree>
    <p:extLst>
      <p:ext uri="{BB962C8B-B14F-4D97-AF65-F5344CB8AC3E}">
        <p14:creationId xmlns:p14="http://schemas.microsoft.com/office/powerpoint/2010/main" val="278278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To distinguish the average power and the reactive power, we use watts (W) for instantaneous and average (real) power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597973" y="520065"/>
            <a:ext cx="1800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Reactive Power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A3ECE6-FE0B-5A4E-809E-621F1CA6DCB8}"/>
              </a:ext>
            </a:extLst>
          </p:cNvPr>
          <p:cNvSpPr/>
          <p:nvPr/>
        </p:nvSpPr>
        <p:spPr>
          <a:xfrm>
            <a:off x="783201" y="5375648"/>
            <a:ext cx="7429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When Q is positive then the circuit is inductive and when Q is negative then the circuit is capacitive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CF95A7-2143-1643-9979-477ED63FD047}"/>
              </a:ext>
            </a:extLst>
          </p:cNvPr>
          <p:cNvSpPr/>
          <p:nvPr/>
        </p:nvSpPr>
        <p:spPr>
          <a:xfrm>
            <a:off x="7253289" y="2608570"/>
            <a:ext cx="1490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Watts (W)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4E5FCA-D985-A644-9A77-3C9D895E05B6}"/>
              </a:ext>
            </a:extLst>
          </p:cNvPr>
          <p:cNvSpPr/>
          <p:nvPr/>
        </p:nvSpPr>
        <p:spPr>
          <a:xfrm>
            <a:off x="826466" y="3429000"/>
            <a:ext cx="7644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Where as Q is given as the product of volt (V) and amp (I) for reactive power (R) for reactive power – (VAR)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849C3E-FF9D-E34D-BDD9-9FF2087A304F}"/>
              </a:ext>
            </a:extLst>
          </p:cNvPr>
          <p:cNvSpPr/>
          <p:nvPr/>
        </p:nvSpPr>
        <p:spPr>
          <a:xfrm>
            <a:off x="6981190" y="4372758"/>
            <a:ext cx="1490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2F6C7E6-1E23-B04B-9CD4-56ED04CC64AE}"/>
                  </a:ext>
                </a:extLst>
              </p:cNvPr>
              <p:cNvSpPr/>
              <p:nvPr/>
            </p:nvSpPr>
            <p:spPr>
              <a:xfrm>
                <a:off x="783201" y="4406626"/>
                <a:ext cx="5890868" cy="542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71550" indent="-28575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𝑅𝑒𝑎𝑐𝑡𝑖𝑣𝑒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𝑝𝑜𝑤𝑒𝑟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2F6C7E6-1E23-B04B-9CD4-56ED04CC6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01" y="4406626"/>
                <a:ext cx="5890868" cy="5429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61D7F5-4812-C447-838D-A9F6D5D9A0DC}"/>
                  </a:ext>
                </a:extLst>
              </p:cNvPr>
              <p:cNvSpPr/>
              <p:nvPr/>
            </p:nvSpPr>
            <p:spPr>
              <a:xfrm>
                <a:off x="1297972" y="2529306"/>
                <a:ext cx="5281234" cy="484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𝑎𝑣𝑒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𝐴𝑣𝑒𝑟𝑎𝑔𝑒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𝑟𝑒𝑎𝑙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𝑃𝑜𝑤𝑒𝑟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661D7F5-4812-C447-838D-A9F6D5D9A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972" y="2529306"/>
                <a:ext cx="5281234" cy="484172"/>
              </a:xfrm>
              <a:prstGeom prst="rect">
                <a:avLst/>
              </a:prstGeom>
              <a:blipFill>
                <a:blip r:embed="rId4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28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66"/>
          <p:cNvSpPr txBox="1">
            <a:spLocks noChangeArrowheads="1"/>
          </p:cNvSpPr>
          <p:nvPr/>
        </p:nvSpPr>
        <p:spPr bwMode="auto">
          <a:xfrm>
            <a:off x="623889" y="1403349"/>
            <a:ext cx="774858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Having defined Q, the instantaneous power expressions </a:t>
            </a:r>
            <a:r>
              <a:rPr lang="en-US" sz="1800" i="1" dirty="0" err="1"/>
              <a:t>P</a:t>
            </a:r>
            <a:r>
              <a:rPr lang="en-US" sz="1800" i="1" baseline="-25000" dirty="0" err="1"/>
              <a:t>av</a:t>
            </a:r>
            <a:r>
              <a:rPr lang="en-US" sz="1800" i="1" dirty="0"/>
              <a:t> </a:t>
            </a:r>
            <a:r>
              <a:rPr lang="en-US" sz="1800" dirty="0"/>
              <a:t>for</a:t>
            </a:r>
            <a:r>
              <a:rPr lang="en-US" sz="1800" i="1" dirty="0"/>
              <a:t> </a:t>
            </a:r>
            <a:r>
              <a:rPr lang="en-US" sz="1800" dirty="0"/>
              <a:t>capacitors and inductors can be expressed in terms of </a:t>
            </a:r>
            <a:r>
              <a:rPr lang="en-US" sz="1800" i="1" dirty="0"/>
              <a:t>Q,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So the measure of the power associated with an inductor and capacitor is the reactive power </a:t>
            </a:r>
            <a:r>
              <a:rPr lang="en-US" sz="1800" i="1" dirty="0"/>
              <a:t>Q</a:t>
            </a:r>
            <a:r>
              <a:rPr lang="en-US" sz="1800" dirty="0"/>
              <a:t>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Q represents the average amount of power that gets exchanged between the source and the rest of the circuit.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/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i="1" dirty="0" err="1"/>
              <a:t>P</a:t>
            </a:r>
            <a:r>
              <a:rPr lang="en-US" sz="1800" i="1" baseline="-25000" dirty="0" err="1"/>
              <a:t>av</a:t>
            </a:r>
            <a:r>
              <a:rPr lang="en-US" sz="1800" i="1" dirty="0"/>
              <a:t> </a:t>
            </a:r>
            <a:r>
              <a:rPr lang="en-US" sz="1800" dirty="0"/>
              <a:t>represents</a:t>
            </a:r>
            <a:r>
              <a:rPr lang="en-US" sz="1800" i="1" dirty="0"/>
              <a:t> </a:t>
            </a:r>
            <a:r>
              <a:rPr lang="en-US" sz="1800" dirty="0"/>
              <a:t>the measure of the power associated with a resistor.</a:t>
            </a:r>
          </a:p>
        </p:txBody>
      </p:sp>
      <p:sp>
        <p:nvSpPr>
          <p:cNvPr id="9" name="TextBox 72"/>
          <p:cNvSpPr txBox="1">
            <a:spLocks noChangeArrowheads="1"/>
          </p:cNvSpPr>
          <p:nvPr/>
        </p:nvSpPr>
        <p:spPr bwMode="auto">
          <a:xfrm>
            <a:off x="3597973" y="520065"/>
            <a:ext cx="18004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rgbClr val="FF0000"/>
                </a:solidFill>
              </a:rPr>
              <a:t>Reactive Power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15" y="2078255"/>
            <a:ext cx="5253285" cy="7708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8F428D-7D82-C649-810B-F73921C4CDEB}"/>
                  </a:ext>
                </a:extLst>
              </p14:cNvPr>
              <p14:cNvContentPartPr/>
              <p14:nvPr/>
            </p14:nvContentPartPr>
            <p14:xfrm>
              <a:off x="4384800" y="406332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8F428D-7D82-C649-810B-F73921C4CD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5440" y="40539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10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7922" y="230768"/>
            <a:ext cx="8668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Reactive power In the inductor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015DC4C-181B-DE48-873C-9331B542FD3E}"/>
                  </a:ext>
                </a:extLst>
              </p14:cNvPr>
              <p14:cNvContentPartPr/>
              <p14:nvPr/>
            </p14:nvContentPartPr>
            <p14:xfrm>
              <a:off x="7157739" y="1077012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015DC4C-181B-DE48-873C-9331B542FD3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8739" y="10680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DFC625-35FE-714A-B8D7-95C379984D93}"/>
                  </a:ext>
                </a:extLst>
              </p:cNvPr>
              <p:cNvSpPr txBox="1"/>
              <p:nvPr/>
            </p:nvSpPr>
            <p:spPr>
              <a:xfrm>
                <a:off x="540422" y="2530756"/>
                <a:ext cx="24441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EDFC625-35FE-714A-B8D7-95C379984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22" y="2530756"/>
                <a:ext cx="2444131" cy="276999"/>
              </a:xfrm>
              <a:prstGeom prst="rect">
                <a:avLst/>
              </a:prstGeom>
              <a:blipFill>
                <a:blip r:embed="rId5"/>
                <a:stretch>
                  <a:fillRect l="-1554" t="-434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6494BBE-EE44-3241-8030-F37F93336C16}"/>
                  </a:ext>
                </a:extLst>
              </p:cNvPr>
              <p:cNvSpPr/>
              <p:nvPr/>
            </p:nvSpPr>
            <p:spPr>
              <a:xfrm>
                <a:off x="431997" y="2967523"/>
                <a:ext cx="52977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6494BBE-EE44-3241-8030-F37F93336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" y="2967523"/>
                <a:ext cx="5297796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31DCA4FD-6D1D-EC4F-92D3-4BE582EF8675}"/>
              </a:ext>
            </a:extLst>
          </p:cNvPr>
          <p:cNvSpPr txBox="1"/>
          <p:nvPr/>
        </p:nvSpPr>
        <p:spPr>
          <a:xfrm>
            <a:off x="147569" y="643441"/>
            <a:ext cx="855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that the reactive power in any circuit with  any sinusoidal voltage and current functions is given by,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3775946-39AB-9A46-84A1-F813745BC246}"/>
              </a:ext>
            </a:extLst>
          </p:cNvPr>
          <p:cNvSpPr txBox="1"/>
          <p:nvPr/>
        </p:nvSpPr>
        <p:spPr>
          <a:xfrm>
            <a:off x="147569" y="2076088"/>
            <a:ext cx="322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inductor,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278CD45-BDCA-654B-953D-E0D6AE5E0A99}"/>
                  </a:ext>
                </a:extLst>
              </p:cNvPr>
              <p:cNvSpPr txBox="1"/>
              <p:nvPr/>
            </p:nvSpPr>
            <p:spPr>
              <a:xfrm>
                <a:off x="403717" y="1364747"/>
                <a:ext cx="4277646" cy="533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3278CD45-BDCA-654B-953D-E0D6AE5E0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17" y="1364747"/>
                <a:ext cx="4277646" cy="533672"/>
              </a:xfrm>
              <a:prstGeom prst="rect">
                <a:avLst/>
              </a:prstGeom>
              <a:blipFill>
                <a:blip r:embed="rId8"/>
                <a:stretch>
                  <a:fillRect l="-1183" r="-888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59BF04A-3F86-4D48-8148-9210E69EAF86}"/>
                  </a:ext>
                </a:extLst>
              </p:cNvPr>
              <p:cNvSpPr txBox="1"/>
              <p:nvPr/>
            </p:nvSpPr>
            <p:spPr>
              <a:xfrm>
                <a:off x="190192" y="5497785"/>
                <a:ext cx="6016647" cy="578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159BF04A-3F86-4D48-8148-9210E69EA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92" y="5497785"/>
                <a:ext cx="6016647" cy="578492"/>
              </a:xfrm>
              <a:prstGeom prst="rect">
                <a:avLst/>
              </a:prstGeom>
              <a:blipFill>
                <a:blip r:embed="rId9"/>
                <a:stretch>
                  <a:fillRect l="-632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2E9BE3E-F8D3-BA4B-8FD9-A2812B60DC61}"/>
                  </a:ext>
                </a:extLst>
              </p:cNvPr>
              <p:cNvSpPr txBox="1"/>
              <p:nvPr/>
            </p:nvSpPr>
            <p:spPr>
              <a:xfrm>
                <a:off x="16968" y="5040116"/>
                <a:ext cx="47758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Then the </a:t>
                </a:r>
                <a:r>
                  <a:rPr lang="en-US" i="1" dirty="0">
                    <a:solidFill>
                      <a:srgbClr val="FF0000"/>
                    </a:solidFill>
                  </a:rPr>
                  <a:t>Reactive Power </a:t>
                </a:r>
                <a:r>
                  <a:rPr lang="en-US" dirty="0"/>
                  <a:t>in the inductor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2E9BE3E-F8D3-BA4B-8FD9-A2812B60D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" y="5040116"/>
                <a:ext cx="4775872" cy="369332"/>
              </a:xfrm>
              <a:prstGeom prst="rect">
                <a:avLst/>
              </a:prstGeom>
              <a:blipFill>
                <a:blip r:embed="rId10"/>
                <a:stretch>
                  <a:fillRect l="-53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extLst>
              <a:ext uri="{FF2B5EF4-FFF2-40B4-BE49-F238E27FC236}">
                <a16:creationId xmlns:a16="http://schemas.microsoft.com/office/drawing/2014/main" id="{011C1014-AB73-C243-A0CB-62ACF0A8E7CB}"/>
              </a:ext>
            </a:extLst>
          </p:cNvPr>
          <p:cNvSpPr/>
          <p:nvPr/>
        </p:nvSpPr>
        <p:spPr>
          <a:xfrm>
            <a:off x="3288643" y="3993694"/>
            <a:ext cx="704307" cy="3632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81D56-03A0-D849-82D6-9A339FAF6D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9540" y="1166100"/>
            <a:ext cx="2825821" cy="1820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4BF8DF3-644A-BB4A-BF70-3A70A469DA9A}"/>
                  </a:ext>
                </a:extLst>
              </p:cNvPr>
              <p:cNvSpPr/>
              <p:nvPr/>
            </p:nvSpPr>
            <p:spPr>
              <a:xfrm>
                <a:off x="3665764" y="2544166"/>
                <a:ext cx="2031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∠90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4BF8DF3-644A-BB4A-BF70-3A70A469D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764" y="2544166"/>
                <a:ext cx="2031197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7D14578-76B1-7E4A-BDBD-A4F5D3C53D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2666" y="3782214"/>
            <a:ext cx="1809838" cy="2208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12672FA-6104-AC42-B6D2-81A67AD8BEB1}"/>
                  </a:ext>
                </a:extLst>
              </p:cNvPr>
              <p:cNvSpPr/>
              <p:nvPr/>
            </p:nvSpPr>
            <p:spPr>
              <a:xfrm>
                <a:off x="2424346" y="6065283"/>
                <a:ext cx="2563266" cy="670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𝑟𝑚𝑠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12672FA-6104-AC42-B6D2-81A67AD8BE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346" y="6065283"/>
                <a:ext cx="2563266" cy="670825"/>
              </a:xfrm>
              <a:prstGeom prst="rect">
                <a:avLst/>
              </a:prstGeom>
              <a:blipFill>
                <a:blip r:embed="rId14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3A02291-6BD8-D845-B676-7FBB95152EAE}"/>
                  </a:ext>
                </a:extLst>
              </p:cNvPr>
              <p:cNvSpPr/>
              <p:nvPr/>
            </p:nvSpPr>
            <p:spPr>
              <a:xfrm>
                <a:off x="139672" y="3521146"/>
                <a:ext cx="2844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Since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3A02291-6BD8-D845-B676-7FBB95152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2" y="3521146"/>
                <a:ext cx="2844881" cy="369332"/>
              </a:xfrm>
              <a:prstGeom prst="rect">
                <a:avLst/>
              </a:prstGeom>
              <a:blipFill>
                <a:blip r:embed="rId15"/>
                <a:stretch>
                  <a:fillRect l="-1778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A775730-201D-CA4C-8934-F03E6D9BF502}"/>
                  </a:ext>
                </a:extLst>
              </p:cNvPr>
              <p:cNvSpPr/>
              <p:nvPr/>
            </p:nvSpPr>
            <p:spPr>
              <a:xfrm>
                <a:off x="431997" y="3979989"/>
                <a:ext cx="28492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A775730-201D-CA4C-8934-F03E6D9BF5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" y="3979989"/>
                <a:ext cx="2849242" cy="369332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ight Arrow 68">
            <a:extLst>
              <a:ext uri="{FF2B5EF4-FFF2-40B4-BE49-F238E27FC236}">
                <a16:creationId xmlns:a16="http://schemas.microsoft.com/office/drawing/2014/main" id="{701B9243-65EF-D641-8BAA-559AA0436398}"/>
              </a:ext>
            </a:extLst>
          </p:cNvPr>
          <p:cNvSpPr/>
          <p:nvPr/>
        </p:nvSpPr>
        <p:spPr>
          <a:xfrm>
            <a:off x="968277" y="6257928"/>
            <a:ext cx="1187669" cy="3632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DC6D45-F0AF-D44C-8411-549D3AEC4556}"/>
                  </a:ext>
                </a:extLst>
              </p:cNvPr>
              <p:cNvSpPr/>
              <p:nvPr/>
            </p:nvSpPr>
            <p:spPr>
              <a:xfrm>
                <a:off x="4110194" y="3990657"/>
                <a:ext cx="28492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DC6D45-F0AF-D44C-8411-549D3AEC45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194" y="3990657"/>
                <a:ext cx="2849242" cy="369332"/>
              </a:xfrm>
              <a:prstGeom prst="rect">
                <a:avLst/>
              </a:prstGeom>
              <a:blipFill>
                <a:blip r:embed="rId1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324BCFC-2E1C-0847-B268-AC61701D2707}"/>
                  </a:ext>
                </a:extLst>
              </p:cNvPr>
              <p:cNvSpPr/>
              <p:nvPr/>
            </p:nvSpPr>
            <p:spPr>
              <a:xfrm>
                <a:off x="1068002" y="4535385"/>
                <a:ext cx="13889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324BCFC-2E1C-0847-B268-AC61701D2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02" y="4535385"/>
                <a:ext cx="1388970" cy="369332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76A835F-E250-F947-8807-A933BD74857A}"/>
                  </a:ext>
                </a:extLst>
              </p:cNvPr>
              <p:cNvSpPr/>
              <p:nvPr/>
            </p:nvSpPr>
            <p:spPr>
              <a:xfrm>
                <a:off x="3184880" y="4547067"/>
                <a:ext cx="16946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76A835F-E250-F947-8807-A933BD748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880" y="4547067"/>
                <a:ext cx="1694631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ight Arrow 73">
            <a:extLst>
              <a:ext uri="{FF2B5EF4-FFF2-40B4-BE49-F238E27FC236}">
                <a16:creationId xmlns:a16="http://schemas.microsoft.com/office/drawing/2014/main" id="{1413B327-B68E-8C4A-A620-2DEAD7665EC5}"/>
              </a:ext>
            </a:extLst>
          </p:cNvPr>
          <p:cNvSpPr/>
          <p:nvPr/>
        </p:nvSpPr>
        <p:spPr>
          <a:xfrm>
            <a:off x="147569" y="4523172"/>
            <a:ext cx="704307" cy="3632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53227FD-A88D-7C4A-9E19-489D97035DF4}"/>
              </a:ext>
            </a:extLst>
          </p:cNvPr>
          <p:cNvSpPr/>
          <p:nvPr/>
        </p:nvSpPr>
        <p:spPr>
          <a:xfrm>
            <a:off x="2424346" y="6076277"/>
            <a:ext cx="2451971" cy="705542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9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31916</TotalTime>
  <Words>3604</Words>
  <Application>Microsoft Macintosh PowerPoint</Application>
  <PresentationFormat>On-screen Show (4:3)</PresentationFormat>
  <Paragraphs>565</Paragraphs>
  <Slides>57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Cambria Math</vt:lpstr>
      <vt:lpstr>Chalkboard</vt:lpstr>
      <vt:lpstr>Times New Roman</vt:lpstr>
      <vt:lpstr>Times New Roman Bold</vt:lpstr>
      <vt:lpstr>Wingdings</vt:lpstr>
      <vt:lpstr>Office Theme</vt:lpstr>
      <vt:lpstr>EEL 3004 Electrical Networks   Lecture #22  Reactive and Complex Power  </vt:lpstr>
      <vt:lpstr>Announcements </vt:lpstr>
      <vt:lpstr>Lecture Objectives</vt:lpstr>
      <vt:lpstr>Lecture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Issa Batarseh</cp:lastModifiedBy>
  <cp:revision>601</cp:revision>
  <dcterms:created xsi:type="dcterms:W3CDTF">2015-09-08T14:15:33Z</dcterms:created>
  <dcterms:modified xsi:type="dcterms:W3CDTF">2020-04-14T15:54:02Z</dcterms:modified>
</cp:coreProperties>
</file>