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7772400" cy="10058400"/>
  <p:notesSz cx="7772400" cy="10058400"/>
  <p:defaultTextStyle>
    <a:defPPr>
      <a:defRPr lang="en-US"/>
    </a:defPPr>
    <a:lvl1pPr marL="0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5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9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7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05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72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40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00" y="1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F7707-5070-EA4F-BBC3-9DE145EB416B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E09A2-03BD-2241-AFC7-69EFF63E4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8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5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9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7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05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72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40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3"/>
            <a:ext cx="33809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3"/>
            <a:ext cx="33809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5570220" y="9164322"/>
            <a:ext cx="1619250" cy="27699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82930" y="2705526"/>
            <a:ext cx="6606540" cy="36933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165860" y="5699762"/>
            <a:ext cx="5440680" cy="138499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136" algn="ctr">
              <a:buSzTx/>
              <a:buNone/>
            </a:lvl2pPr>
            <a:lvl3pPr marL="0" indent="914270" algn="ctr">
              <a:buSzTx/>
              <a:buNone/>
            </a:lvl3pPr>
            <a:lvl4pPr marL="0" indent="1371406" algn="ctr">
              <a:buSzTx/>
              <a:buNone/>
            </a:lvl4pPr>
            <a:lvl5pPr marL="0" indent="1828538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75759407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3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277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277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277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68">
        <a:defRPr>
          <a:latin typeface="+mn-lt"/>
          <a:ea typeface="+mn-ea"/>
          <a:cs typeface="+mn-cs"/>
        </a:defRPr>
      </a:lvl2pPr>
      <a:lvl3pPr marL="914335">
        <a:defRPr>
          <a:latin typeface="+mn-lt"/>
          <a:ea typeface="+mn-ea"/>
          <a:cs typeface="+mn-cs"/>
        </a:defRPr>
      </a:lvl3pPr>
      <a:lvl4pPr marL="1371503">
        <a:defRPr>
          <a:latin typeface="+mn-lt"/>
          <a:ea typeface="+mn-ea"/>
          <a:cs typeface="+mn-cs"/>
        </a:defRPr>
      </a:lvl4pPr>
      <a:lvl5pPr marL="1828669">
        <a:defRPr>
          <a:latin typeface="+mn-lt"/>
          <a:ea typeface="+mn-ea"/>
          <a:cs typeface="+mn-cs"/>
        </a:defRPr>
      </a:lvl5pPr>
      <a:lvl6pPr marL="2285837">
        <a:defRPr>
          <a:latin typeface="+mn-lt"/>
          <a:ea typeface="+mn-ea"/>
          <a:cs typeface="+mn-cs"/>
        </a:defRPr>
      </a:lvl6pPr>
      <a:lvl7pPr marL="2743005">
        <a:defRPr>
          <a:latin typeface="+mn-lt"/>
          <a:ea typeface="+mn-ea"/>
          <a:cs typeface="+mn-cs"/>
        </a:defRPr>
      </a:lvl7pPr>
      <a:lvl8pPr marL="3200172">
        <a:defRPr>
          <a:latin typeface="+mn-lt"/>
          <a:ea typeface="+mn-ea"/>
          <a:cs typeface="+mn-cs"/>
        </a:defRPr>
      </a:lvl8pPr>
      <a:lvl9pPr marL="365734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68">
        <a:defRPr>
          <a:latin typeface="+mn-lt"/>
          <a:ea typeface="+mn-ea"/>
          <a:cs typeface="+mn-cs"/>
        </a:defRPr>
      </a:lvl2pPr>
      <a:lvl3pPr marL="914335">
        <a:defRPr>
          <a:latin typeface="+mn-lt"/>
          <a:ea typeface="+mn-ea"/>
          <a:cs typeface="+mn-cs"/>
        </a:defRPr>
      </a:lvl3pPr>
      <a:lvl4pPr marL="1371503">
        <a:defRPr>
          <a:latin typeface="+mn-lt"/>
          <a:ea typeface="+mn-ea"/>
          <a:cs typeface="+mn-cs"/>
        </a:defRPr>
      </a:lvl4pPr>
      <a:lvl5pPr marL="1828669">
        <a:defRPr>
          <a:latin typeface="+mn-lt"/>
          <a:ea typeface="+mn-ea"/>
          <a:cs typeface="+mn-cs"/>
        </a:defRPr>
      </a:lvl5pPr>
      <a:lvl6pPr marL="2285837">
        <a:defRPr>
          <a:latin typeface="+mn-lt"/>
          <a:ea typeface="+mn-ea"/>
          <a:cs typeface="+mn-cs"/>
        </a:defRPr>
      </a:lvl6pPr>
      <a:lvl7pPr marL="2743005">
        <a:defRPr>
          <a:latin typeface="+mn-lt"/>
          <a:ea typeface="+mn-ea"/>
          <a:cs typeface="+mn-cs"/>
        </a:defRPr>
      </a:lvl7pPr>
      <a:lvl8pPr marL="3200172">
        <a:defRPr>
          <a:latin typeface="+mn-lt"/>
          <a:ea typeface="+mn-ea"/>
          <a:cs typeface="+mn-cs"/>
        </a:defRPr>
      </a:lvl8pPr>
      <a:lvl9pPr marL="365734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82930" y="5364482"/>
            <a:ext cx="6541770" cy="3911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defRPr sz="1800"/>
            </a:pP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646 POWER ELECTRONICS II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/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Examples Including Non</a:t>
            </a: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-Ideal Effects</a:t>
            </a:r>
            <a:endParaRPr sz="24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6492" y="1005840"/>
            <a:ext cx="2428875" cy="25704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4358642"/>
            <a:ext cx="7772400" cy="523220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/>
              <a:t>Lecture 20 </a:t>
            </a:r>
          </a:p>
        </p:txBody>
      </p:sp>
    </p:spTree>
    <p:extLst>
      <p:ext uri="{BB962C8B-B14F-4D97-AF65-F5344CB8AC3E}">
        <p14:creationId xmlns:p14="http://schemas.microsoft.com/office/powerpoint/2010/main" val="1013991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26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533400" y="762001"/>
            <a:ext cx="6606540" cy="685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 algn="ctr">
              <a:defRPr sz="1800"/>
            </a:pPr>
            <a:r>
              <a:rPr sz="4400" b="1" dirty="0"/>
              <a:t>Agenda</a:t>
            </a:r>
            <a:endParaRPr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362200"/>
            <a:ext cx="7506883" cy="3662541"/>
          </a:xfrm>
        </p:spPr>
        <p:txBody>
          <a:bodyPr/>
          <a:lstStyle/>
          <a:p>
            <a:pPr marL="285730" indent="-285730" algn="l">
              <a:buFont typeface="Wingdings" charset="2"/>
              <a:buChar char="ü"/>
            </a:pPr>
            <a:r>
              <a:rPr lang="en-US" sz="3400" dirty="0"/>
              <a:t>Introduce the </a:t>
            </a:r>
            <a:r>
              <a:rPr lang="en-US" sz="3400" dirty="0" smtClean="0"/>
              <a:t>non-ideal effects</a:t>
            </a: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r>
              <a:rPr lang="en-US" sz="3400" dirty="0"/>
              <a:t>Derivation </a:t>
            </a:r>
            <a:r>
              <a:rPr lang="en-US" sz="3400" dirty="0" smtClean="0"/>
              <a:t>of the averaged circuit model</a:t>
            </a:r>
          </a:p>
          <a:p>
            <a:pPr marL="285730" indent="-285730" algn="l">
              <a:buFont typeface="Wingdings" charset="2"/>
              <a:buChar char="ü"/>
            </a:pP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r>
              <a:rPr lang="en-US" sz="3400" dirty="0" smtClean="0"/>
              <a:t>Derivation of the Small-Signal </a:t>
            </a:r>
            <a:r>
              <a:rPr lang="en-US" sz="3400" dirty="0" smtClean="0"/>
              <a:t>Model</a:t>
            </a:r>
          </a:p>
          <a:p>
            <a:pPr marL="285730" indent="-285730" algn="l">
              <a:buFont typeface="Wingdings" charset="2"/>
              <a:buChar char="ü"/>
            </a:pP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r>
              <a:rPr lang="en-US" sz="3400" dirty="0" smtClean="0"/>
              <a:t>Suggested Projects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4961769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9461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273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886200"/>
            <a:ext cx="3121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Other Topologies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09620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940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06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430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538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159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077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269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43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056" y="3124200"/>
            <a:ext cx="7150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Averaged Small-Signal Analysis of the Buck-Boost DC-DC Converter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177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" y="-182880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00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36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96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90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2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346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45</Words>
  <Application>Microsoft Macintosh PowerPoint</Application>
  <PresentationFormat>Custom</PresentationFormat>
  <Paragraphs>12</Paragraphs>
  <Slides>29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EEL 646 POWER ELECTRONICS II   Examples Including Non-Ideal Effects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 646 POWER ELECTRONICS II   Non-Ideal Effects</dc:title>
  <cp:lastModifiedBy>Issa Batarseh</cp:lastModifiedBy>
  <cp:revision>6</cp:revision>
  <dcterms:created xsi:type="dcterms:W3CDTF">2018-03-20T22:06:13Z</dcterms:created>
  <dcterms:modified xsi:type="dcterms:W3CDTF">2018-03-26T14:19:31Z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2018-03-21T00:00:00Z</vt:filetime>
  </property>
  <property fmtid="{D5CDD505-2E9C-101B-9397-08002B2CF9AE}" pid="3" name="LastSaved">
    <vt:filetime>2018-03-21T00:00:00Z</vt:filetime>
  </property>
</Properties>
</file>