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1.xml" ContentType="application/vnd.openxmlformats-officedocument.presentationml.notesSlide+xml"/>
  <Override PartName="/ppt/ink/ink2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530" r:id="rId2"/>
    <p:sldId id="949" r:id="rId3"/>
    <p:sldId id="298" r:id="rId4"/>
    <p:sldId id="665" r:id="rId5"/>
    <p:sldId id="697" r:id="rId6"/>
    <p:sldId id="950" r:id="rId7"/>
    <p:sldId id="846" r:id="rId8"/>
    <p:sldId id="850" r:id="rId9"/>
    <p:sldId id="927" r:id="rId10"/>
    <p:sldId id="959" r:id="rId11"/>
    <p:sldId id="928" r:id="rId12"/>
    <p:sldId id="847" r:id="rId13"/>
    <p:sldId id="743" r:id="rId14"/>
    <p:sldId id="744" r:id="rId15"/>
    <p:sldId id="748" r:id="rId16"/>
    <p:sldId id="745" r:id="rId17"/>
    <p:sldId id="749" r:id="rId18"/>
    <p:sldId id="747" r:id="rId19"/>
    <p:sldId id="750" r:id="rId20"/>
    <p:sldId id="751" r:id="rId21"/>
    <p:sldId id="752" r:id="rId22"/>
    <p:sldId id="956" r:id="rId23"/>
    <p:sldId id="942" r:id="rId24"/>
    <p:sldId id="957" r:id="rId25"/>
    <p:sldId id="958" r:id="rId26"/>
    <p:sldId id="962" r:id="rId27"/>
    <p:sldId id="961" r:id="rId28"/>
    <p:sldId id="755" r:id="rId29"/>
    <p:sldId id="760" r:id="rId30"/>
    <p:sldId id="757" r:id="rId31"/>
    <p:sldId id="761" r:id="rId32"/>
    <p:sldId id="763" r:id="rId33"/>
    <p:sldId id="417" r:id="rId34"/>
    <p:sldId id="426" r:id="rId35"/>
    <p:sldId id="753" r:id="rId36"/>
    <p:sldId id="817" r:id="rId37"/>
    <p:sldId id="818" r:id="rId38"/>
    <p:sldId id="819" r:id="rId39"/>
    <p:sldId id="825" r:id="rId40"/>
    <p:sldId id="929" r:id="rId41"/>
    <p:sldId id="829" r:id="rId42"/>
    <p:sldId id="764" r:id="rId43"/>
    <p:sldId id="782" r:id="rId44"/>
    <p:sldId id="784" r:id="rId45"/>
    <p:sldId id="963" r:id="rId46"/>
    <p:sldId id="786" r:id="rId47"/>
    <p:sldId id="779" r:id="rId48"/>
    <p:sldId id="780" r:id="rId49"/>
    <p:sldId id="787" r:id="rId50"/>
    <p:sldId id="844" r:id="rId51"/>
    <p:sldId id="96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5.9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24575,'0'7'0,"0"4"0,0 6 0,0 1 0,0 4 0,0-1 0,0 4 0,0 3 0,0 2 0,0-8 0,0 0 0,0-6 0,0-3 0,0-2 0,0-3 0,0-1 0,0 1 0,0-1 0,0 1 0,0-1 0,0 0 0,0 0 0,0 0 0,0 0 0,0 1 0,0-1 0,0 1 0,0 3 0,0-2 0,0 6 0,0-6 0,0 7 0,0-8 0,0 4 0,0-5 0,0 1 0,0-1 0,0-6 0,0-9 0,0-5 0,0-7 0,0-2 0,0 4 0,0-3 0,0 4 0,0 4 0,0-2 0,4 2 0,-3 0 0,2-2 0,1 6 0,-4-3 0,4 5 0,-4-1 0,0 1 0,0 0 0,0 0 0,0 0 0,0-1 0,0 1 0,0-1 0,0 0 0,0 1 0,0-1 0,0 0 0,0 1 0,0-1 0,0 0 0,0 1 0,0-1 0,0 1 0,0-1 0,0 1 0,0 6 0,0 5 0,0 4 0,0 3 0,0 0 0,0 2 0,0 3 0,0 1 0,0 0 0,0 4 0,0-3 0,0 3 0,0-4 0,0-1 0,0 1 0,0 0 0,0-1 0,0-3 0,0-2 0,0-3 0,0-1 0,0 1 0,0-1 0,0-6 0,0-5 0,0-4 0,0-3 0,0-1 0,0 4 0,0-8 0,0 3 0,0-4 0,0 1 0,0-1 0,0-5 0,0 5 0,0-10 0,0 9 0,0-3 0,0 4 0,-4 0 0,3 1 0,-3-1 0,4 4 0,0-2 0,0 6 0,0-2 0,0 10 0,0 8 0,0 1 0,0 6 0,0-7 0,0 1 0,0-1 0,0 1 0,0-1 0,0 5 0,0-3 0,0 2 0,0 1 0,0 0 0,0 1 0,0 2 0,0-6 0,0 7 0,0-8 0,0 4 0,0-1 0,0-2 0,0 2 0,0-3 0,0-1 0,0 1 0,0-4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24575,'0'6'0,"0"0"0,0 1 0,0 2 0,0-2 0,0 2 0,0 2 0,0-1 0,0 2 0,0-4 0,0 1 0,0-1 0,0 0 0,0-1 0,0 0 0,0-2 0,0 0 0,0 0 0,0-2 0,0 2 0,0-2 0,0 0 0,0 0 0,0 1 0,0-1 0,0 0 0,0 0 0,0 0 0,0 0 0,0 0 0,0 0 0,0 0 0,0 0 0,0 0 0,0-2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3 24575,'-8'-2'0,"1"1"0,-2 1 0,-1 0 0,-1 0 0,0 0 0,-1 0 0,-1 0 0,1 0 0,-2 0 0,3 0 0,-3 0 0,2 0 0,-3 0 0,3 0 0,-4 0 0,6 0 0,-3 0 0,5 0 0,-1 0 0,3 0 0,-1 0 0,0 0 0,2 0 0,0 0 0,2 0 0,-1 0 0,1 0 0,0 0 0,1 0 0,-1 0 0,0 0 0,0 0 0,1 1 0,1 3 0,3 3 0,0 2 0,3 2 0,-1 1 0,3-1 0,0 2 0,-2-1 0,1 2 0,-2-3 0,0 0 0,-1 1 0,1-3 0,-2 0 0,0-2 0,-2-1 0,0 1 0,0-2 0,0 2 0,0-4 0,0 4 0,0-4 0,0 2 0,0 0 0,0-2 0,0 4 0,0-4 0,0 2 0,0-2 0,0 0 0,0 1 0,0-1 0,0 0 0,0 0 0,0 0 0,0 0 0,0 0 0,0 0 0,0 0 0,0 0 0,0 0 0,0 0 0,0 0 0,0 0 0,0 0 0,1-1 0,1-1 0,1-1 0,1-2 0,1 2 0,1-2 0,0 2 0,1-1 0,1 0 0,0-2 0,1 3 0,-1-3 0,2 2 0,0-2 0,-1 3 0,2-2 0,-4 2 0,2 0 0,-2-2 0,0 2 0,0-2 0,-1 2 0,0 0 0,-2 0 0,1 0 0,-1 0 0,2 0 0,-3 0 0,2 0 0,0 0 0,-1 0 0,0 0 0,-1 0 0,0 0 0,2 0 0,-1 2 0,1-2 0,-2 3 0,0-1 0,0-1 0,0 2 0,0-3 0,0 3 0,0-1 0,0 0 0,0 0 0,0 0 0,1 0 0,-3 1 0,2-2 0,-1 1 0,1 1 0,0-2 0,-1 2 0,0 1 0,0-1 0,1 0 0,0 0 0,0 0 0,-1 0 0,1 0 0,-1 0 0,1 0 0,-2 0 0,2 0 0,-3 2 0,3-1 0,-2 2 0,1-2 0,-1 2 0,1-2 0,-1 2 0,2-1 0,-3 2 0,2 0 0,-1 0 0,-1 0 0,2 0 0,-2-1 0,2 1 0,-2 0 0,1 2 0,-1-3 0,0 2 0,0 0 0,0 0 0,0 0 0,0-1 0,0-4 0,0 3 0,0 0 0,0-1 0,0 1 0,0-2 0,0 2 0,0-1 0,0 1 0,0 0 0,-1-1 0,-3 2 0,1 0 0,-4 0 0,3 0 0,-2 0 0,0-1 0,-1 0 0,0 0 0,1-2 0,0 2 0,0-2 0,0 1 0,-1-1 0,1-1 0,-1 0 0,0 1 0,2-1 0,-2 1 0,3-1 0,-2 0 0,1-1 0,0 1 0,-2-1 0,4-1 0,-2 2 0,0-2 0,0 0 0,-1 0 0,0 0 0,1 0 0,-1-1 0,0 1 0,1 0 0,-2 0 0,2-1 0,-2 0 0,2 2 0,0-2 0,-2 2 0,4-2 0,-4 0 0,-1 0 0,0 1 0,-2 0 0,3 0 0,-1-1 0,0 0 0,-3 0 0,4 0 0,-4 0 0,2 0 0,-1 0 0,-1 0 0,4 0 0,-2 0 0,2 0 0,0 0 0,1 0 0,-1 0 0,0 0 0,0 0 0,0 0 0,0 0 0,2-1 0,-2-1 0,4-1 0,-2 1 0,2-1 0,0 1 0,0-1 0,-1 0 0,1 0 0,2 0 0,-2 0 0,2-1 0,-1 1 0,1 0 0,-1 0 0,1 0 0,0 0 0,1 0 0,0-1 0,0 1 0,0 0 0,0 0 0,0 0 0,-2 1 0,2-1 0,-1 2 0,1-2 0,0 0 0,-2 1 0,2 0 0,-1 0 0,-1-1 0,2 0 0,-1 0 0,1-2 0,0 1 0,0 0 0,0 0 0,0 1 0,0 0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40 24575,'-5'0'0,"0"0"0,-1 0 0,1 0 0,-2 0 0,0 0 0,0 0 0,1 0 0,-3 0 0,1 0 0,-3 0 0,2 0 0,0 0 0,-2 0 0,4 0 0,-2 0 0,2 0 0,-2 0 0,3 0 0,-4 0 0,4 0 0,-3 0 0,2 0 0,0 0 0,0 0 0,1 0 0,-1 2 0,0-2 0,0 2 0,0-1 0,0 0 0,-2 0 0,3-1 0,-4 2 0,4-2 0,-1 2 0,1-2 0,0 0 0,-1 0 0,2 0 0,-1 0 0,2 0 0,-2 0 0,2 0 0,-1 0 0,2 0 0,-2 0 0,2 0 0,-2 0 0,2 0 0,-2 0 0,1 0 0,0 0 0,-1 0 0,1 0 0,-2 0 0,1 0 0,-1 0 0,0 0 0,2 0 0,-1 0 0,1 0 0,0 0 0,-5 0 0,4 0 0,-4 0 0,5 0 0,-2 0 0,2 0 0,-1-2 0,0 2 0,2-1 0,-2-1 0,2 2 0,-2-1 0,2-1 0,-2 2 0,0-3 0,1 1 0,-1 0 0,2-1 0,0 3 0,-2-3 0,2 3 0,-2-3 0,2 2 0,0-1 0,0 0 0,0 0 0,-1 0 0,1 1 0,0-2 0,0 3 0,0-3 0,0 3 0,0-1 0,0-1 0,0 2 0,-1-2 0,1 1 0,0 1 0,0-2 0,0 2 0,0 0 0,0 0 0,-1-1 0,1 1 0,0-2 0,0 2 0,0 0 0,0 0 0,0 0 0,0 0 0,-2 0 0,1 0 0,-1 0 0,2 0 0,0 0 0,0 0 0,0 0 0,0 0 0,0 0 0,0 0 0,0 0 0,1 2 0,1-1 0,0 2 0,-1 0 0,-1 0 0,1 0 0,-1 1 0,2-1 0,-1 0 0,-1 0 0,2-2 0,-1 2 0,-1-3 0,3 3 0,-3-2 0,3 1 0,-3-2 0,3 3 0,-3-3 0,3 3 0,-3-2 0,1 2 0,1 0 0,-2 0 0,3 0 0,-2 0 0,2 0 0,0-1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92 24575,'0'6'0,"0"2"0,0-5 0,0 2 0,0 0 0,0-2 0,0 2 0,0 0 0,0-2 0,0 2 0,0 0 0,0 0 0,0 2 0,0-2 0,-2 1 0,2-2 0,-2 2 0,2-2 0,-1 2 0,0 0 0,-2-1 0,3 1 0,-1-2 0,-1 2 0,2-2 0,-2 2 0,2-1 0,-1 2 0,0 0 0,-2 0 0,3 0 0,-2-2 0,1 1 0,0-1 0,0 1 0,-1 0 0,2-1 0,-2 0 0,1 2 0,0-2 0,0 0 0,-1 2 0,2-2 0,-2 2 0,1-1 0,0 1 0,0 0 0,1 0 0,0-2 0,0 2 0,-1-4 0,0 4 0,0-2 0,-1 0 0,2 1 0,-1-2 0,-1 2 0,2-2 0,-2 2 0,1-2 0,0 1 0,0-2 0,1 0 0,-1 2 0,0-2 0,0 2 0,-1-2 0,2 2 0,-2-2 0,2 5 0,-1-4 0,1 4 0,-2-5 0,2 4 0,0-2 0,0 2 0,-1 0 0,0-1 0,0 1 0,-1 0 0,2 0 0,-2 0 0,1 0 0,0-2 0,0 1 0,1-2 0,0 2 0,0-2 0,0 2 0,-2-1 0,2 1 0,-2-2 0,2 1 0,0-1 0,0 2 0,0-2 0,0 0 0,0 1 0,0-1 0,0 0 0,0-1 0,0 1 0,0-1 0,0 0 0,0 0 0,0 0 0,0 2 0,0-2 0,2 2 0,0-2 0,1 0 0,-2 0 0,2 0 0,-1 0 0,1-1 0,2 1 0,-2-3 0,4 3 0,-2-2 0,4 0 0,-2 1 0,2-2 0,0 2 0,-2-2 0,4 0 0,-2 0 0,2 0 0,1 0 0,-1 0 0,-2 0 0,2 0 0,1 0 0,-2 0 0,2 0 0,-5 0 0,-2 0 0,2 0 0,-4 0 0,2 0 0,-2-2 0,0 2 0,0-3 0,0 2 0,0-1 0,-1-1 0,1 1 0,-3-1 0,3 1 0,-3 0 0,3 0 0,-1-1 0,0 0 0,0 1 0,-1-1 0,0 2 0,-1-2 0,-1 1 0,-1 1 0,-3 1 0,0 0 0,-2 0 0,-2 0 0,0 0 0,-2 0 0,-1 0 0,1 1 0,-3 0 0,0 2 0,0 0 0,-2 1 0,4-1 0,-4 1 0,5 0 0,-5 0 0,4 0 0,-2 0 0,3-2 0,0 1 0,-1-1 0,3 1 0,-2 0 0,4-3 0,-2 3 0,2-2 0,0 0 0,2 1 0,-2-2 0,4 1 0,-2-1 0,2 0 0,0 0 0,-1 0 0,1 0 0,2-1 0,-1-1 0,2-1 0,0-1 0,0 0 0,0-2 0,0 2 0,0-2 0,0 2 0,0-3 0,0 2 0,0-2 0,0 0 0,0 0 0,0 1 0,0-3 0,0 1 0,0-3 0,2 2 0,-2-2 0,4-1 0,-2 3 0,0-2 0,1 2 0,-1 0 0,0-2 0,1 3 0,-1-1 0,1 3 0,1-1 0,-2 0 0,1 2 0,-2-2 0,1 4 0,1-2 0,-3 2 0,3-2 0,-2 1 0,0-1 0,1 1 0,-2 0 0,3-1 0,-3 2 0,2 0 0,-1 0 0,-1 0 0,2 0 0,-2-1 0,1 0 0,0 0 0,0-1 0,1 0 0,-2 0 0,2 0 0,-2-2 0,1 2 0,0 0 0,0-2 0,1 2 0,-2-2 0,3 0 0,-3 1 0,4-1 0,-4 0 0,3 0 0,-3-2 0,3 2 0,-2-2 0,2 2 0,-3 0 0,3-2 0,-2 2 0,0-2 0,1 2 0,-2 0 0,2 0 0,-2 0 0,1-3 0,0 2 0,0 0 0,-1 2 0,2 0 0,-2 1 0,2-1 0,-2 2 0,1-1 0,-1 2 0,2 0 0,-2-2 0,1 2 0,0-2 0,0 0 0,-1 2 0,1-2 0,0 2 0,0-1 0,-1 1 0,1 2 0,0-2 0,0 1 0,0-1 0,0 0 0,0 0 0,0 1 0,0-1 0,0 2 0,-1-2 0,1 1 0,0-1 0,0 3 0,-1-1 0</inkml:trace>
  <inkml:trace contextRef="#ctx0" brushRef="#br0" timeOffset="2423">733 27 24575,'-4'0'0,"-1"0"0,-1 0 0,1 0 0,-3 0 0,4 0 0,-2 0 0,1 0 0,-2 0 0,-2 0 0,2 0 0,-7 0 0,5 0 0,-5 0 0,5 0 0,-5 0 0,7 0 0,-7 0 0,3 0 0,-1 0 0,0 0 0,1 0 0,2 0 0,0 0 0,-2 0 0,3 0 0,0 0 0,-1 0 0,1 0 0,-1 0 0,4 0 0,-1 0 0,1-2 0,-2 2 0,1-2 0,0 2 0,1 0 0,-2-1 0,2 0 0,-2 0 0,4-1 0,-4 2 0,3-2 0,-2 1 0,2 1 0,-2-2 0,2 2 0,0 0 0,-1-2 0,1 2 0,-2-1 0,2 1 0,-2 0 0,2-2 0,-2 2 0,2-2 0,-1 2 0,2-1 0,-2 1 0,2-2 0,-2 2 0,2 0 0,0-1 0,-1 0 0,1 0 0,-1 1 0,0 0 0,-1 0 0,2 0 0,0 0 0,-2 0 0,2 0 0,-4 0 0,4 0 0,-4 0 0,2 0 0,-2 0 0,0 0 0,0 0 0,0 0 0,0 0 0,2 0 0,-5 0 0,5 0 0,-5 0 0,3 0 0,0 0 0,0 0 0,2 0 0,-2 0 0,4 0 0,-4 0 0,4 0 0,-2 0 0,2 0 0,-2 0 0,1 0 0,-1 0 0,2 0 0,0 0 0,1 1 0,0 0 0,0 0 0,0 1 0,0-2 0,0 3 0,-1-2 0,0 1 0,1 0 0,-1-1 0,2 2 0,-2-2 0,-1 2 0,1-1 0,2 1 0,-2-3 0,1 3 0,-1-2 0,0 1 0,1 1 0,-1-3 0,3 3 0,-3-3 0,1 3 0,-1-3 0,2 3 0,-2-2 0,1 1 0,-1-1 0,0 1 0,0 0 0,-1 0 0,3 1 0,-4-2 0,3 3 0,-3-3 0,4 2 0,-2-1 0,1 0 0,-1 0 0,0-1 0,1 1 0,-1-1 0,3 1 0,-3-1 0,7-4 0,-4 2 0,4-4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7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949 135 24575,'24'-4'0,"6"0"0,-16 4 0,7 0 0,-4 0 0,4 0 0,5 0 0,2 0 0,2-8 0,-3 6 0,-4-14 0,3 14 0,-8-12 0,3 8 0,-4-6 0,-5 4 0,4-1 0,-8 5 0,4-3 0,-5 3 0,1-1 0,3-1 0,-3 5 0,3-2 0,-3-1 0,-1 3 0,4-2 0,-3-1 0,3 4 0,0-4 0,-3 1 0,2 2 0,-33 16 0,16-3 0,-29 16 0,23-11 0,0-1 0,-3 1 0,7 0 0,-7-4 0,7 2 0,-3-6 0,4 3 0,0-5 0,1 1 0,-1-1 0,0 1 0,1-1 0,-1 1 0,0 0 0,4-1 0,-3 1 0,3-1 0,-3 0 0,-1 1 0,1-1 0,-1 1 0,0-1 0,1 1 0,-5 0 0,3-1 0,-6 2 0,6-2 0,-7 1 0,8 0 0,-8 4 0,3-3 0,0 3 0,-2-1 0,6-2 0,-7 3 0,4-4 0,-1 0 0,-3 0 0,7 4 0,-3-3 0,0 3 0,4-5 0,-4 1 0,4 0 0,1-1 0,2 1 0,-1-1 0,2 0 0,20-2 0,-7-2 0,21-3 0,-18 0 0,4 0 0,-3 0 0,3 0 0,1 0 0,0 0 0,-5 0 0,4 0 0,-4 0 0,5 0 0,0 0 0,-5 0 0,4 0 0,-7 0 0,2 0 0,-3 0 0,2 0 0,-1 0 0,1 0 0,1 0 0,-3 0 0,2 0 0,1 0 0,-3 0 0,3 0 0,-1 0 0,-1 0 0,2 3 0,-4-2 0,4 2 0,-3-3 0,3 4 0,-3-4 0,2 7 0,-1-6 0,1 2 0,0-3 0,-2 0 0,3 3 0,-4 1 0,1 0 0,-33 2 0,14-5 0,-32 6 0,21-6 0,-6 7 0,1-7 0,-6 8 0,-2-4 0,1 1 0,-5 3 0,5-8 0,-6 8 0,0-8 0,0 3 0,6 0 0,-5-3 0,5 8 0,-6-4 0,0 1 0,0 3 0,0-8 0,6 7 0,-4-7 0,9 7 0,-4-7 0,5 7 0,5-7 0,-3 8 0,8-5 0,-8 1 0,8 3 0,-8-7 0,8 2 0,-4 1 0,5-3 0,5 3 0,-4-1 0,7-2 0,-6 3 0,6-1 0,-3-2 0,5 2 0,-1 1 0,-3 0 0,2 0 0,-2-1 0,4-3 0,-1 4 0,-3-3 0,-2 5 0,1-5 0,1 6 0,3-6 0,0 5 0,1-1 0,-1 2 0,-4 1 0,4 0 0,-8 0 0,3 0 0,1 0 0,-4 0 0,7 0 0,-6 0 0,6-4 0,-3 3 0,5-3 0,3 3 0,15 4 0,0-6 0,13 5 0,-7-9 0,4 7 0,-3-7 0,8 3 0,-3-4 0,4 0 0,1 0 0,-1 0 0,6 0 0,-4 0 0,9 0 0,-9 0 0,4 0 0,0 0 0,-4 0 0,3 0 0,-4 0 0,-1 0 0,-4 0 0,3 0 0,-8 0 0,3 0 0,-8 0 0,2 0 0,-6 0 0,3 0 0,-5 0 0,5 0 0,-4 0 0,8 0 0,0 0 0,1 0 0,3 0 0,-3 0 0,-1 0 0,-3 0 0,3 0 0,-4 0 0,5 0 0,-4 0 0,2 0 0,-6 0 0,6 0 0,-6 0 0,2 0 0,-3 0 0,3 0 0,-3 0 0,3 0 0,0 0 0,-3 0 0,3 0 0,0 0 0,-2 0 0,2 0 0,-3 0 0,3 0 0,-2 0 0,3 0 0,-5 0 0,4 0 0,-3 0 0,2 0 0,1 0 0,-3 0 0,3 0 0,0 0 0,-3 0 0,3 0 0,0 0 0,1 0 0,0 0 0,0 0 0,-1 0 0,-2 0 0,3 0 0,-5 0 0,4 0 0,-3 0 0,3 0 0,0 0 0,-3 0 0,2 0 0,1 0 0,-3 0 0,2 0 0,0 0 0,-2 0 0,5 0 0,-5 0 0,3 0 0,-1 0 0,-2 0 0,2 0 0,0 0 0,-1 0 0,1 0 0,1 0 0,-3 3 0,-29 2 0,4-1 0,-27-1 0,17-3 0,-1 0 0,1 0 0,-1 0 0,1 0 0,-1 0 0,6 0 0,-5 0 0,9 0 0,-8 0 0,8 0 0,-3 0 0,4 0 0,0 0 0,0 0 0,5 0 0,-4 0 0,8 0 0,-4 0 0,8 10 0,-3-4 0,6 7 0,-5-5 0,5-1 0,-6 4 0,3-7 0,0 6 0,-3-2 0,6 0 0,-2 6 0,3-6 0,0 2 0,-4 0 0,3-1 0,-2 1 0,3 1 0,0-2 0,0 2 0,0-1 0,0-1 0,0 2 0,0-1 0,-3-1 0,2 1 0,-3 1 0,4-3 0,0 5 0,0-1 0,0-1 0,0 5 0,0-8 0,0 4 0,0-5 0,0 4 0,-13-29 0,7 16 0,-9-22 0,12 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6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 0 24575,'-40'14'0,"10"0"0,-9 11 0,1 6 0,-7 3 0,-5 5 0,2-7 0,10-1 0,-9 1 0,22-8 0,-9 1 0,16-9 0,-3-2 0,4 2 0,0-7 0,5 3 0,0-4 0,4-1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52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683 0 24575,'38'4'0,"-6"9"0,-10-2 0,5 11 0,-7-12 0,18 14 0,-8-13 0,6 13 0,-3-9 0,0 4 0,1 0 0,-4-1 0,7 2 0,-13-7 0,14 6 0,-9-5 0,4 1 0,-6 2 0,-4-7 0,3 3 0,-8-1 0,-1-2 0,-1 2 0,-8-5 0,4 1 0,0 0 0,-4-4 0,4 3 0,-5-6 0,1 2 0,-19 15 0,-2-6 0,-12 15 0,3-10 0,6 0 0,-7 5 0,8-4 0,-11 6 0,15-8 0,-9 2 0,7-5 0,0 3 0,-3-7 0,6 6 0,-5-5 0,1 5 0,2-6 0,-4 3 0,3-4 0,0 4 0,-3-2 0,7 1 0,-2-3 0,-1 0 0,3 0 0,-2-1 0,3 1 0,0 0 0,1-1 0,-1 5 0,-4 0 0,3 1 0,-7 10 0,7-13 0,-3 13 0,5-14 0,-5 6 0,3-2 0,-3 0 0,4-2 0,-4 1 0,3 0 0,-3 1 0,0-1 0,0 0 0,-1-3 0,-3 2 0,3 1 0,1-3 0,-4 3 0,7-4 0,-6 0 0,6-1 0,-3 1 0,5 0 0,-1-4 0,0 3 0,-3-3 0,3 0 0,0 3 0,-2-3 0,5 3 0,-6-3 0,4 3 0,-1-3 0,0 3 0,1-2 0,-1 1 0,-3-2 0,3 4 0,-3-1 0,3 1 0,-3-4 0,2 3 0,-3-3 0,5 0 0,-1 3 0,0-3 0,-2 0 0,2-1 0,-3-3 0,0 3 0,3-2 0,-3 2 0,-1 1 0,3-3 0,-6 3 0,6-4 0,-3 0 0,5 0 0,-1 3 0,-3-2 0,3 2 0,-3-3 0,1 0 0,1 0 0,-6 0 0,7 0 0,-8 0 0,7 0 0,-6 0 0,2 0 0,0 0 0,-3 0 0,8 0 0,-8 0 0,7 0 0,-2 0 0,-1 0 0,3 0 0,-7 0 0,8 0 0,-4 0 0,4 0 0,-3 0 0,3 0 0,-3-3 0,3 2 0,1-6 0,-8 3 0,5-1 0,-5-2 0,8 7 0,3-7 0,-7 0 0,10-2 0,-6-1 0,7 2 0,0-3 0,0 2 0,0-12 0,0 3 0,0-10 0,4-5 0,6-1 0,6-6 0,9-1 0,2-1 0,10-1 0,1-1 0,7-5 0,-7 4 0,6 0 0,-6 3 0,5 3 0,0 1 0,-6 2 0,-1 5 0,-6 1 0,0 0 0,0 0 0,-6 6 0,4-5 0,-14 15 0,8-8 0,-10 9 0,1 1 0,-1-4 0,-5 7 0,1-2 0,0 3 0,-1 0 0,1 1 0,-1-1 0,5 0 0,-3-4 0,7 3 0,-3-3 0,0 0 0,2-1 0,3-1 0,-4-2 0,14-1 0,-17 4 0,8-3 0,-12 9 0,1 2 0,2-1 0,-1 5 0,1-6 0,-1 34 0,-1-11 0,1 26 0,0-19 0,-4 3 0,-2-8 0,1-1 0,-3-1 0,2-8 0,-3 4 0,0-5 0,0 4 0,0-2 0,0 1 0,0 5 0,0-1 0,0 2 0,-4-1 0,-1-2 0,-7 0 0,3 3 0,-3-8 0,4 4 0,-3-4 0,2-4 0,-3 3 0,5-6 0,-1 2 0,-2-3 0,1 4 0,-2-3 0,4 2 0,-4 0 0,2-2 0,-2 6 0,3-6 0,1 5 0,-1-1 0,1 2 0,-5 1 0,3 0 0,-7 0 0,8-1 0,-13 6 0,7 0 0,-7 4 0,-1 1 0,0-1 0,-6 1 0,5 0 0,-3 0 0,8-5 0,-3 0 0,11-5 0,-5 0 0,10 0 0,-6-4 0,0-1 0,-1-3 0,-4 0 0,-1 0 0,-4 0 0,3 0 0,-8 0 0,3 0 0,-5 0 0,6 0 0,0 0 0,5 0 0,1 0 0,-1 0 0,4 0 0,1 0 0,5 0 0,-7 0 0,9-7 0,-8 5 0,9-9 0,-3 10 0,-8-2 0,6 3 0,-6 0 0,3 0 0,4 0 0,-4 0 0,0 0 0,4 0 0,-4 0 0,5 0 0,-4-3 0,6-4 0,-2-1 0,7-3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8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2656 75 24575,'-15'0'0,"0"0"0,-2 0 0,-5 0 0,4 0 0,-8 0 0,8 0 0,-14 0 0,8 0 0,-4 0 0,2 0 0,3 0 0,-4 0 0,4 0 0,-3 0 0,8 0 0,-4 0 0,5 0 0,1 0 0,3 0 0,-3 0 0,8 0 0,-8 0 0,7 0 0,-6 0 0,6 0 0,-3 0 0,5 0 0,-1 0 0,1 0 0,-1 0 0,0 0 0,1 0 0,0 0 0,3 0 0,0 0 0</inkml:trace>
  <inkml:trace contextRef="#ctx0" brushRef="#br0" timeOffset="1432">1886 67 24575,'-11'0'0,"3"0"0,-4 0 0,4 0 0,-3 0 0,2 0 0,-7 0 0,3 0 0,1 0 0,-9 0 0,11 0 0,-10 0 0,7 0 0,0 0 0,-2 0 0,2 0 0,0 0 0,-2 0 0,6 0 0,-3 0 0,1 0 0,2-7 0,-3 5 0,4-5 0,0 7 0,1 0 0,-1 0 0,-4 0 0,4 0 0,-4 0 0,4 0 0,1 0 0,-4 0 0,-2 0 0,1 0 0,1 0 0,3 0 0,1 0 0,-1 0 0,1 0 0,-1 0 0,0 0 0,1 0 0,-1 0 0,-4 0 0,4 0 0,-4 0 0,5 0 0,-1 0 0,1 0 0,0 0 0,3 0 0,0 0 0</inkml:trace>
  <inkml:trace contextRef="#ctx0" brushRef="#br0" timeOffset="2799">1023 27 24575,'-11'0'0,"-3"0"0,5 0 0,-7 0 0,8 0 0,-8 0 0,3 0 0,-4 0 0,5 0 0,-4 0 0,3 0 0,-8 0 0,7 0 0,-7 0 0,13 0 0,-8 0 0,3 0 0,1 0 0,0 0 0,4 0 0,1 0 0,-1 0 0,1 0 0,-1 0 0,0 0 0,1 0 0,0 0 0,-1 0 0,1 0 0,-1 0 0,1 0 0,0 0 0,-1 0 0,1 0 0,-1 0 0,0 0 0,1 0 0,-1 0 0,-4 0 0,4 0 0,-4 0 0,4 0 0,1 0 0,-1 0 0,1 0 0,-1 0 0,4 0 0,1 0 0</inkml:trace>
  <inkml:trace contextRef="#ctx0" brushRef="#br0" timeOffset="4730">305 0 24575,'-7'0'0,"0"0"0,-1 0 0,1 0 0,0 0 0,-4 0 0,3 0 0,-3 0 0,4 0 0,-1 0 0,0 0 0,1 0 0,-1 0 0,1 0 0,0 0 0,-1 0 0,1 0 0,-5 0 0,3 0 0,-2 0 0,3 0 0,0 0 0,1 0 0,-5 0 0,3 0 0,-2 0 0,-1 0 0,3 0 0,-2 0 0,3 0 0,1 0 0,-1 0 0,0 0 0,1 0 0,0 0 0,3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6.6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24575,'11'0'0,"-3"0"0,8 0 0,-4 0 0,4 0 0,0 0 0,-3 0 0,-1 0 0,-1 0 0,-2 0 0,6 0 0,-6 0 0,6 0 0,-6 0 0,3 0 0,-1 0 0,-2 0 0,2 0 0,-3 0 0,3 0 0,-2 0 0,2 0 0,-3 0 0,-1 0 0,1 0 0,0 0 0,-1 0 0,1 0 0,-1 0 0,0 0 0,1 0 0,4 0 0,-4 0 0,4 0 0,-5 0 0,1 0 0,3 0 0,-2 3 0,2-2 0,-3 2 0,-1-3 0,0 3 0,0-2 0,1 2 0,-5 1 0,4-4 0,-10 4 0,2-4 0,-10 0 0,2 0 0,-6 0 0,2 0 0,-4 0 0,-4 0 0,3 0 0,-9 0 0,5 0 0,-1 0 0,-3 0 0,3 0 0,0 0 0,-3 0 0,8 0 0,-3 0 0,8 0 0,1 0 0,5 0 0,-1 0 0,1 0 0,5 0 0,7 0 0,12 0 0,6 0 0,-1 0 0,10 0 0,-8 0 0,9 0 0,-6 0 0,0 0 0,1 0 0,-1 4 0,-4-3 0,-2 3 0,-8-4 0,2 0 0,-6 0 0,2 0 0,-3 0 0,-4 3 0,-7-2 0,-6 2 0,-6-3 0,-7 0 0,4 0 0,-8 0 0,3 0 0,-4 0 0,-1 0 0,1 0 0,-1 0 0,1 0 0,4 0 0,-3 0 0,8 0 0,-8 0 0,8 0 0,0 0 0,3 0 0,6 3 0,-3-2 0,5 2 0,-1-3 0,0 0 0,1 0 0,9 0 0,9 0 0,5 0 0,5 0 0,1 0 0,-4 0 0,3 0 0,0 0 0,-7 0 0,6 0 0,-11 0 0,3 0 0,-5 0 0,-6 0 0,-9 0 0,-5 0 0,-7 0 0,3 0 0,0 0 0,4 0 0,-2 0 0,6 0 0,-3 0 0,5 0 0,-1 0 0,1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9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1.5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1 24575,'0'7'0,"0"0"0,0 0 0,0 1 0,0-1 0,0 1 0,0-1 0,0 1 0,0-1 0,0 5 0,0-3 0,0 2 0,-8-3 0,6 0 0,-5-1 0,7 1 0,0-1 0,0 0 0,-3-3 0,2-1 0,-2-3 0</inkml:trace>
  <inkml:trace contextRef="#ctx0" brushRef="#br0" timeOffset="1113">8 293 24575,'0'8'0,"0"-1"0,0 0 0,0 1 0,0-1 0,0 1 0,0-1 0,0 1 0,0-1 0,-4-3 0,3 2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4.4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 24575,'0'7'0,"0"0"0,0 1 0,0-1 0,0 1 0,0-1 0,0 1 0,0-1 0,0 5 0,0-4 0,0 8 0,0-8 0,0 4 0,0 0 0,0-4 0,-3 4 0,2-5 0,-3 1 0,4-1 0,0 1 0,0-1 0,0 1 0,0-1 0,0-3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5.8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7.0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24575,'0'8'0,"0"2"0,0-2 0,0 7 0,0-6 0,0 2 0,0 1 0,0-4 0,0 4 0,0-1 0,0-2 0,0 3 0,0-5 0,0 1 0,0-1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24575,'94'4'0,"0"0"0,-4 7 0,-25 5 0,-55-3 0,1 13 0,-10-19 0,2-1 0,-3 1 0,3 0 0,-2-2 0,2 0 0,-2-2 0,1 0 0,1 0 0,-2 1 0,3-1 0,-1 0 0,1 0 0,2-1 0,0-1 0,3 1 0,-1-2 0,2 2 0,0-2 0,-1 0 0,2 0 0,-2 0 0,0 0 0,2 0 0,-1 0 0,1 0 0,1 0 0,0 0 0,-3 0 0,-1 0 0,-3 0 0,2 0 0,1 0 0,-2 0 0,1 0 0,-3 0 0,2 0 0,-2 0 0,2 0 0,0 0 0,0 0 0,1 0 0,0 0 0,0 0 0,0 0 0,-2 0 0,1 0 0,-2 0 0,1-1 0,-2 0 0,0 0 0,0 1 0,-1 0 0,-1 0 0</inkml:trace>
  <inkml:trace contextRef="#ctx0" brushRef="#br0" timeOffset="2096">318 61 24575,'-4'8'0,"1"2"0,-1-2 0,-1 2 0,1-2 0,-1 1 0,1-1 0,-1 0 0,1 1 0,-1-1 0,1 0 0,-1 3 0,1-4 0,-1 2 0,1-2 0,1 1 0,1 0 0,-2 1 0,3-3 0,-1 1 0,-2 2 0,4-2 0,-3 2 0,2-2 0,-2 0 0,3 0 0,-3 2 0,2-2 0,-1 2 0,1-2 0,1 0 0,-2-2 0,0 1 0,2-1 0,-1 1 0,1 0 0,0-2 0,0 0 0,0 1 0,0-1 0,0 0 0,0-1 0,0 2 0,0-1 0,0 2 0,0-2 0,0 1 0,0-1 0,1 0 0,1 1 0,1-1 0,0 0 0,0 1 0,1-1 0,0 0 0,0 3 0,3-4 0,-4 2 0,4-1 0,-4-1 0,4 0 0,-4 0 0,2 0 0,0-1 0,0 1 0,2-3 0,-2 3 0,1-2 0,-1 0 0,2 1 0,-2-2 0,2 2 0,-2-2 0,0 0 0,2 0 0,-4 0 0,4 0 0,-2 0 0,0 0 0,1 0 0,-2 0 0,2 0 0,-2 0 0,1 0 0,-2 0 0,0 0 0,0 0 0,0 0 0,0 0 0,0 0 0,0 0 0,0 0 0,0 0 0,0 0 0,-1-2 0,-1 1 0,-1-1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3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0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2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1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7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88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8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1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02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96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50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75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5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03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4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10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1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8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58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0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62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59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4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1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66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2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15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85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7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8.png"/><Relationship Id="rId21" Type="http://schemas.openxmlformats.org/officeDocument/2006/relationships/image" Target="../media/image28.png"/><Relationship Id="rId34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0" Type="http://schemas.openxmlformats.org/officeDocument/2006/relationships/image" Target="../media/image27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customXml" Target="../ink/ink9.xml"/><Relationship Id="rId28" Type="http://schemas.openxmlformats.org/officeDocument/2006/relationships/image" Target="../media/image32.png"/><Relationship Id="rId10" Type="http://schemas.openxmlformats.org/officeDocument/2006/relationships/customXml" Target="../ink/ink4.xml"/><Relationship Id="rId19" Type="http://schemas.openxmlformats.org/officeDocument/2006/relationships/image" Target="../media/image26.png"/><Relationship Id="rId31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image" Target="../media/image29.png"/><Relationship Id="rId27" Type="http://schemas.openxmlformats.org/officeDocument/2006/relationships/customXml" Target="../ink/ink11.xml"/><Relationship Id="rId30" Type="http://schemas.openxmlformats.org/officeDocument/2006/relationships/image" Target="../media/image33.png"/><Relationship Id="rId8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e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73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90.png"/><Relationship Id="rId4" Type="http://schemas.openxmlformats.org/officeDocument/2006/relationships/image" Target="../media/image59.png"/><Relationship Id="rId9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7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76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6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10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customXml" Target="../ink/ink17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customXml" Target="../ink/ink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customXml" Target="../ink/ink20.xml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86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84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</a:t>
            </a:r>
            <a:r>
              <a:rPr lang="en-US" sz="280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#15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RC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blipFill>
                <a:blip r:embed="rId3"/>
                <a:stretch>
                  <a:fillRect l="-901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the following: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928977" y="1970743"/>
            <a:ext cx="4708298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2092230" y="3374833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/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/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one time constant (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37%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blipFill>
                <a:blip r:embed="rId5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/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2)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blipFill>
                <a:blip r:embed="rId6"/>
                <a:stretch>
                  <a:fillRect l="-8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/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0.0067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/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five time constant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0.67%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blipFill>
                <a:blip r:embed="rId8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53A8E6E-B0DB-FC47-9590-9B94E11E24F5}"/>
              </a:ext>
            </a:extLst>
          </p:cNvPr>
          <p:cNvSpPr txBox="1"/>
          <p:nvPr/>
        </p:nvSpPr>
        <p:spPr>
          <a:xfrm>
            <a:off x="2534045" y="3390166"/>
            <a:ext cx="559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63% from its original value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0B980-4471-D241-A489-AC17B578218E}"/>
              </a:ext>
            </a:extLst>
          </p:cNvPr>
          <p:cNvSpPr txBox="1"/>
          <p:nvPr/>
        </p:nvSpPr>
        <p:spPr>
          <a:xfrm>
            <a:off x="2529533" y="6258325"/>
            <a:ext cx="588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99.33% from its original value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75668AB-6FE4-A448-A7C6-536F3687C619}"/>
              </a:ext>
            </a:extLst>
          </p:cNvPr>
          <p:cNvSpPr/>
          <p:nvPr/>
        </p:nvSpPr>
        <p:spPr>
          <a:xfrm>
            <a:off x="2010716" y="6253339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BEAD46-385B-6D48-936C-69056FB9B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9778" y="3732745"/>
            <a:ext cx="1676400" cy="48260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BEC7816-800E-474C-B1B7-0FD5DC9D6255}"/>
              </a:ext>
            </a:extLst>
          </p:cNvPr>
          <p:cNvSpPr/>
          <p:nvPr/>
        </p:nvSpPr>
        <p:spPr>
          <a:xfrm>
            <a:off x="984899" y="4729169"/>
            <a:ext cx="4911527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63811" y="647718"/>
            <a:ext cx="5468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Typical Sketch for Natural Response of RC circuits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9" y="1615002"/>
            <a:ext cx="7083375" cy="4359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14:cNvPr>
              <p14:cNvContentPartPr/>
              <p14:nvPr/>
            </p14:nvContentPartPr>
            <p14:xfrm>
              <a:off x="3408236" y="5107572"/>
              <a:ext cx="6120" cy="1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9236" y="5098932"/>
                <a:ext cx="23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14:cNvPr>
              <p14:cNvContentPartPr/>
              <p14:nvPr/>
            </p14:nvContentPartPr>
            <p14:xfrm>
              <a:off x="2521196" y="4444452"/>
              <a:ext cx="956520" cy="2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2193" y="4435452"/>
                <a:ext cx="974167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14:cNvPr>
              <p14:cNvContentPartPr/>
              <p14:nvPr/>
            </p14:nvContentPartPr>
            <p14:xfrm>
              <a:off x="2338316" y="4417812"/>
              <a:ext cx="162360" cy="1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316" y="4409172"/>
                <a:ext cx="180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14:cNvPr>
              <p14:cNvContentPartPr/>
              <p14:nvPr/>
            </p14:nvContentPartPr>
            <p14:xfrm>
              <a:off x="3501116" y="451069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2476" y="4501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14:cNvPr>
              <p14:cNvContentPartPr/>
              <p14:nvPr/>
            </p14:nvContentPartPr>
            <p14:xfrm>
              <a:off x="3471596" y="4566852"/>
              <a:ext cx="11520" cy="13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2596" y="4558212"/>
                <a:ext cx="29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14:cNvPr>
              <p14:cNvContentPartPr/>
              <p14:nvPr/>
            </p14:nvContentPartPr>
            <p14:xfrm>
              <a:off x="3442436" y="4798692"/>
              <a:ext cx="3240" cy="7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3436" y="4790052"/>
                <a:ext cx="20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14:cNvPr>
              <p14:cNvContentPartPr/>
              <p14:nvPr/>
            </p14:nvContentPartPr>
            <p14:xfrm>
              <a:off x="3427676" y="497437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8676" y="4965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14:cNvPr>
              <p14:cNvContentPartPr/>
              <p14:nvPr/>
            </p14:nvContentPartPr>
            <p14:xfrm>
              <a:off x="3425156" y="5034492"/>
              <a:ext cx="360" cy="5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6156" y="5025492"/>
                <a:ext cx="1800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EA4D2A5-F819-DF44-AD08-C95D31BCA9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667" y="3875692"/>
            <a:ext cx="1559294" cy="63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8B8133-2928-C245-92A6-51E5DB621D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4254" y="5216464"/>
            <a:ext cx="1185063" cy="48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/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  <a:blipFill>
                <a:blip r:embed="rId20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/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  <a:blipFill>
                <a:blip r:embed="rId2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/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0.01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  <a:blipFill>
                <a:blip r:embed="rId22"/>
                <a:stretch>
                  <a:fillRect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CF4B6F-2DA3-5549-A0E9-5B5F7F7DA25B}"/>
              </a:ext>
            </a:extLst>
          </p:cNvPr>
          <p:cNvCxnSpPr>
            <a:cxnSpLocks/>
          </p:cNvCxnSpPr>
          <p:nvPr/>
        </p:nvCxnSpPr>
        <p:spPr>
          <a:xfrm flipH="1">
            <a:off x="2500676" y="5107572"/>
            <a:ext cx="367940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2741F0-EDBD-1548-9D36-FE5127D385FD}"/>
              </a:ext>
            </a:extLst>
          </p:cNvPr>
          <p:cNvCxnSpPr>
            <a:cxnSpLocks/>
          </p:cNvCxnSpPr>
          <p:nvPr/>
        </p:nvCxnSpPr>
        <p:spPr>
          <a:xfrm flipH="1">
            <a:off x="2417961" y="4471452"/>
            <a:ext cx="10831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BADBB-6E78-BF46-A444-1686EF7C73DA}"/>
              </a:ext>
            </a:extLst>
          </p:cNvPr>
          <p:cNvCxnSpPr>
            <a:cxnSpLocks/>
          </p:cNvCxnSpPr>
          <p:nvPr/>
        </p:nvCxnSpPr>
        <p:spPr>
          <a:xfrm flipV="1">
            <a:off x="3478939" y="4427205"/>
            <a:ext cx="31251" cy="715612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14:cNvPr>
              <p14:cNvContentPartPr/>
              <p14:nvPr/>
            </p14:nvContentPartPr>
            <p14:xfrm>
              <a:off x="3383312" y="5282517"/>
              <a:ext cx="244440" cy="16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4312" y="5273877"/>
                <a:ext cx="262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14:cNvPr>
              <p14:cNvContentPartPr/>
              <p14:nvPr/>
            </p14:nvContentPartPr>
            <p14:xfrm>
              <a:off x="6182212" y="5097837"/>
              <a:ext cx="360" cy="6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3212" y="5089197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14:cNvPr>
              <p14:cNvContentPartPr/>
              <p14:nvPr/>
            </p14:nvContentPartPr>
            <p14:xfrm>
              <a:off x="5914372" y="5384757"/>
              <a:ext cx="169560" cy="236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05732" y="5375757"/>
                <a:ext cx="187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14:cNvPr>
              <p14:cNvContentPartPr/>
              <p14:nvPr/>
            </p14:nvContentPartPr>
            <p14:xfrm>
              <a:off x="6203092" y="5393037"/>
              <a:ext cx="24264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4092" y="5384037"/>
                <a:ext cx="260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14:cNvPr>
              <p14:cNvContentPartPr/>
              <p14:nvPr/>
            </p14:nvContentPartPr>
            <p14:xfrm>
              <a:off x="6172132" y="5400237"/>
              <a:ext cx="264240" cy="254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3132" y="5391237"/>
                <a:ext cx="2818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14:cNvPr>
              <p14:cNvContentPartPr/>
              <p14:nvPr/>
            </p14:nvContentPartPr>
            <p14:xfrm>
              <a:off x="8884290" y="6161647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75650" y="61526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43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Assume the switch was closed for a long time.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Switch that is opened at t=0 to remove the applied current source.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Find the </a:t>
            </a:r>
            <a:r>
              <a:rPr lang="en-US" sz="1800" dirty="0">
                <a:solidFill>
                  <a:srgbClr val="FF0000"/>
                </a:solidFill>
              </a:rPr>
              <a:t>natural response (voltage </a:t>
            </a:r>
            <a:r>
              <a:rPr lang="en-US" sz="1800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dirty="0"/>
              <a:t>after the switch has been opened.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460"/>
            <a:ext cx="3976509" cy="2406459"/>
          </a:xfrm>
          <a:prstGeom prst="rect">
            <a:avLst/>
          </a:prstGeom>
        </p:spPr>
      </p:pic>
      <p:pic>
        <p:nvPicPr>
          <p:cNvPr id="2" name="Picture 1" descr="Screen Shot 2016-03-15 at 9.08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29" y="2753159"/>
            <a:ext cx="4776171" cy="22634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796957" y="3553108"/>
            <a:ext cx="750425" cy="2886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58124" y="2524395"/>
            <a:ext cx="59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&gt; 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87299" y="5316707"/>
            <a:ext cx="259762" cy="69265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5400000">
            <a:off x="7659531" y="4535695"/>
            <a:ext cx="575061" cy="12001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7097" y="590276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voltage or current sources</a:t>
            </a:r>
          </a:p>
        </p:txBody>
      </p:sp>
    </p:spTree>
    <p:extLst>
      <p:ext uri="{BB962C8B-B14F-4D97-AF65-F5344CB8AC3E}">
        <p14:creationId xmlns:p14="http://schemas.microsoft.com/office/powerpoint/2010/main" val="22348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82" y="4662487"/>
            <a:ext cx="4627252" cy="2195513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we have </a:t>
            </a:r>
            <a:r>
              <a:rPr lang="en-US" sz="1800" u="sng" dirty="0"/>
              <a:t>DC current</a:t>
            </a:r>
            <a:r>
              <a:rPr lang="en-US" sz="1800" dirty="0"/>
              <a:t>, therefore, the capacitor behaves like an open circuit prior to opening the switch.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the voltage on the capacitor cannot change instantaneously,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29724" y="520065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84928" y="2168124"/>
          <a:ext cx="1587261" cy="6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9" name="Equation" r:id="rId5" imgW="952200" imgH="406080" progId="Equation.3">
                  <p:embed/>
                </p:oleObj>
              </mc:Choice>
              <mc:Fallback>
                <p:oleObj name="Equation" r:id="rId5" imgW="952200" imgH="4060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2168124"/>
                        <a:ext cx="1587261" cy="672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69457" y="2136077"/>
          <a:ext cx="203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0" name="Equation" r:id="rId7" imgW="1218960" imgH="444240" progId="Equation.3">
                  <p:embed/>
                </p:oleObj>
              </mc:Choice>
              <mc:Fallback>
                <p:oleObj name="Equation" r:id="rId7" imgW="1218960" imgH="444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457" y="2136077"/>
                        <a:ext cx="2032000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84928" y="3434674"/>
          <a:ext cx="38512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1" name="Equation" r:id="rId9" imgW="2311200" imgH="444240" progId="Equation.3">
                  <p:embed/>
                </p:oleObj>
              </mc:Choice>
              <mc:Fallback>
                <p:oleObj name="Equation" r:id="rId9" imgW="2311200" imgH="444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3434674"/>
                        <a:ext cx="38512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9223" y="904165"/>
            <a:ext cx="577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I)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closed): </a:t>
            </a:r>
          </a:p>
        </p:txBody>
      </p:sp>
    </p:spTree>
    <p:extLst>
      <p:ext uri="{BB962C8B-B14F-4D97-AF65-F5344CB8AC3E}">
        <p14:creationId xmlns:p14="http://schemas.microsoft.com/office/powerpoint/2010/main" val="95097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equivalent circuit for t &gt; 0.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loop.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98551" y="2529106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1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2529106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321" y="2588383"/>
            <a:ext cx="358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(DEQ) with constant coefficients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14738" y="2853241"/>
            <a:ext cx="635583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383" y="820596"/>
            <a:ext cx="845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II)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(The time after the switch is opened):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45769" y="1415002"/>
            <a:ext cx="2684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Solve first order DEQ: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3889" y="2072104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7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9" y="2072104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8" y="1360721"/>
            <a:ext cx="2313627" cy="235700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23889" y="3421666"/>
          <a:ext cx="2816225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8" name="Equation" r:id="rId7" imgW="1688760" imgH="1777680" progId="Equation.3">
                  <p:embed/>
                </p:oleObj>
              </mc:Choice>
              <mc:Fallback>
                <p:oleObj name="Equation" r:id="rId7" imgW="1688760" imgH="17776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9" y="3421666"/>
                        <a:ext cx="2816225" cy="294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05904" y="5775928"/>
          <a:ext cx="1927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9" name="Equation" r:id="rId9" imgW="1155600" imgH="355320" progId="Equation.3">
                  <p:embed/>
                </p:oleObj>
              </mc:Choice>
              <mc:Fallback>
                <p:oleObj name="Equation" r:id="rId9" imgW="115560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904" y="5775928"/>
                        <a:ext cx="1927225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107873" y="6134625"/>
            <a:ext cx="664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937219-36EB-1B44-A0EC-352765D212F8}"/>
              </a:ext>
            </a:extLst>
          </p:cNvPr>
          <p:cNvSpPr txBox="1"/>
          <p:nvPr/>
        </p:nvSpPr>
        <p:spPr>
          <a:xfrm>
            <a:off x="245769" y="2859961"/>
            <a:ext cx="423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the above equation from t=0 to t:</a:t>
            </a:r>
          </a:p>
        </p:txBody>
      </p:sp>
    </p:spTree>
    <p:extLst>
      <p:ext uri="{BB962C8B-B14F-4D97-AF65-F5344CB8AC3E}">
        <p14:creationId xmlns:p14="http://schemas.microsoft.com/office/powerpoint/2010/main" val="108815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5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55713" y="2880677"/>
          <a:ext cx="1757362" cy="97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6" name="Equation" r:id="rId7" imgW="1143000" imgH="634680" progId="Equation.3">
                  <p:embed/>
                </p:oleObj>
              </mc:Choice>
              <mc:Fallback>
                <p:oleObj name="Equation" r:id="rId7" imgW="1143000" imgH="6346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880677"/>
                        <a:ext cx="1757362" cy="970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0213" y="3535072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 constant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62996" y="3734026"/>
            <a:ext cx="10027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95142" y="2935072"/>
            <a:ext cx="220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Capacitor initial value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65771" y="3177550"/>
            <a:ext cx="100277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5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3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845" y="2573166"/>
            <a:ext cx="55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 t=5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 </a:t>
            </a:r>
            <a:r>
              <a:rPr lang="en-US" dirty="0">
                <a:solidFill>
                  <a:srgbClr val="0070C0"/>
                </a:solidFill>
              </a:rPr>
              <a:t>the capacitor voltage becomes practically zero.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E5EF0-6421-F247-863A-128DFE1D8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98" y="3309258"/>
            <a:ext cx="5461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induced current in the resistor, is the same as the induced current in the capacitor,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75309" y="2222500"/>
          <a:ext cx="29781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6" name="Equation" r:id="rId5" imgW="1828800" imgH="1117440" progId="Equation.3">
                  <p:embed/>
                </p:oleObj>
              </mc:Choice>
              <mc:Fallback>
                <p:oleObj name="Equation" r:id="rId5" imgW="1828800" imgH="11174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309" y="2222500"/>
                        <a:ext cx="2978150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3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power in the resistor,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energy dissipated in the resistor,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43559" y="1900238"/>
          <a:ext cx="304165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5" name="Equation" r:id="rId5" imgW="1866600" imgH="1104840" progId="Equation.3">
                  <p:embed/>
                </p:oleObj>
              </mc:Choice>
              <mc:Fallback>
                <p:oleObj name="Equation" r:id="rId5" imgW="1866600" imgH="11048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1900238"/>
                        <a:ext cx="3041650" cy="178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43559" y="4635003"/>
          <a:ext cx="387032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6" name="Equation" r:id="rId7" imgW="2374560" imgH="990360" progId="Equation.3">
                  <p:embed/>
                </p:oleObj>
              </mc:Choice>
              <mc:Fallback>
                <p:oleObj name="Equation" r:id="rId7" imgW="237456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4635003"/>
                        <a:ext cx="3870325" cy="160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3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Reading Materials</a:t>
            </a:r>
            <a:endParaRPr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478971" y="2953738"/>
            <a:ext cx="7100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6 – Transient Response for RL and RC Circuits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Only the following sections:</a:t>
            </a:r>
          </a:p>
          <a:p>
            <a:pPr lvl="0"/>
            <a:r>
              <a:rPr lang="en-US" dirty="0"/>
              <a:t>6.1 The First Order Circuits</a:t>
            </a:r>
          </a:p>
          <a:p>
            <a:pPr lvl="0"/>
            <a:r>
              <a:rPr lang="en-US" dirty="0"/>
              <a:t>6.3 Natural Response of RC Circuits</a:t>
            </a:r>
          </a:p>
          <a:p>
            <a:pPr lvl="0"/>
            <a:r>
              <a:rPr lang="en-US" dirty="0"/>
              <a:t>6.4 Natural Response of RL Circuits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5B3DD0-9DEA-E040-92CA-C8E3B464E56C}"/>
              </a:ext>
            </a:extLst>
          </p:cNvPr>
          <p:cNvSpPr/>
          <p:nvPr/>
        </p:nvSpPr>
        <p:spPr>
          <a:xfrm>
            <a:off x="391886" y="2989074"/>
            <a:ext cx="8530930" cy="1592992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7119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At t=0, the energy dissipated in the resistor starts at zero value, and as t</a:t>
            </a:r>
            <a:r>
              <a:rPr lang="en-US" sz="1800" dirty="0">
                <a:sym typeface="Symbol" panose="05050102010706020507" pitchFamily="18" charset="2"/>
              </a:rPr>
              <a:t>∞ it </a:t>
            </a:r>
            <a:r>
              <a:rPr lang="en-US" sz="1800" dirty="0"/>
              <a:t>reaches,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Which is the amount of energy that was initially stored in the capacitor at t=0.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50438" y="2202795"/>
          <a:ext cx="1076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4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38" y="2202795"/>
                        <a:ext cx="1076325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49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Any given resistive-capacitive circuit without external independent DC sources that can be reduced to a parallel equivalent </a:t>
            </a:r>
            <a:r>
              <a:rPr lang="en-US" sz="1800" dirty="0" err="1"/>
              <a:t>R</a:t>
            </a:r>
            <a:r>
              <a:rPr lang="en-US" sz="1800" baseline="-25000" dirty="0" err="1"/>
              <a:t>Th</a:t>
            </a:r>
            <a:r>
              <a:rPr lang="en-US" sz="1800" dirty="0" err="1"/>
              <a:t>C</a:t>
            </a:r>
            <a:r>
              <a:rPr lang="en-US" sz="1800" baseline="-25000" dirty="0" err="1"/>
              <a:t>eq</a:t>
            </a:r>
            <a:r>
              <a:rPr lang="en-US" sz="1800" dirty="0"/>
              <a:t>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general solution for </a:t>
            </a:r>
            <a:r>
              <a:rPr lang="en-US" sz="1800" dirty="0" err="1"/>
              <a:t>v</a:t>
            </a:r>
            <a:r>
              <a:rPr lang="en-US" sz="1800" baseline="-25000" dirty="0" err="1"/>
              <a:t>C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064707" y="520065"/>
            <a:ext cx="4866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FF"/>
                </a:solidFill>
              </a:rPr>
              <a:t>General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9" y="4153506"/>
            <a:ext cx="4829178" cy="24145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9310" y="2753044"/>
          <a:ext cx="2565399" cy="74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9" name="Equation" r:id="rId5" imgW="1346040" imgH="393480" progId="Equation.3">
                  <p:embed/>
                </p:oleObj>
              </mc:Choice>
              <mc:Fallback>
                <p:oleObj name="Equation" r:id="rId5" imgW="13460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310" y="2753044"/>
                        <a:ext cx="2565399" cy="74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blipFill>
                <a:blip r:embed="rId7"/>
                <a:stretch>
                  <a:fillRect l="-1154" t="-82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46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response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(t) for t&gt;0,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total energy dissipated in R at t=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,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, and </a:t>
            </a:r>
            <a:r>
              <a:rPr lang="en-US" dirty="0">
                <a:solidFill>
                  <a:srgbClr val="0000FF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30200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3567"/>
            <a:ext cx="4283132" cy="2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key is to find the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after the switching action , i.e.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𝐹𝑜𝑟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≥0</m:t>
                    </m:r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Once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then all the currents, voltages, power and energy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is known as state variable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  <a:blipFill>
                <a:blip r:embed="rId3"/>
                <a:stretch>
                  <a:fillRect l="-31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924918" y="4466067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74004A3-CBE6-464B-85B2-B735F5F31D13}"/>
              </a:ext>
            </a:extLst>
          </p:cNvPr>
          <p:cNvSpPr/>
          <p:nvPr/>
        </p:nvSpPr>
        <p:spPr>
          <a:xfrm>
            <a:off x="364956" y="228844"/>
            <a:ext cx="238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solution approach: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E779A-3FBD-5A45-A520-0DF6B2F139E7}"/>
              </a:ext>
            </a:extLst>
          </p:cNvPr>
          <p:cNvSpPr/>
          <p:nvPr/>
        </p:nvSpPr>
        <p:spPr>
          <a:xfrm>
            <a:off x="805973" y="3547256"/>
            <a:ext cx="451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Let us use two possible solution methods: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A5F71-5523-A240-896B-5C4F58945BFD}"/>
              </a:ext>
            </a:extLst>
          </p:cNvPr>
          <p:cNvSpPr txBox="1"/>
          <p:nvPr/>
        </p:nvSpPr>
        <p:spPr>
          <a:xfrm>
            <a:off x="924918" y="507191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</p:spTree>
    <p:extLst>
      <p:ext uri="{BB962C8B-B14F-4D97-AF65-F5344CB8AC3E}">
        <p14:creationId xmlns:p14="http://schemas.microsoft.com/office/powerpoint/2010/main" val="360235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charged. 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4087" y="1641475"/>
          <a:ext cx="2219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2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87" y="1641475"/>
                        <a:ext cx="221902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2" y="1478673"/>
            <a:ext cx="3445045" cy="2214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2371725"/>
            <a:ext cx="857250" cy="3429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9526" y="2386010"/>
            <a:ext cx="685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B28EA-8ACE-434E-9232-C2A5360383C5}"/>
              </a:ext>
            </a:extLst>
          </p:cNvPr>
          <p:cNvSpPr txBox="1"/>
          <p:nvPr/>
        </p:nvSpPr>
        <p:spPr>
          <a:xfrm>
            <a:off x="30217" y="469084"/>
            <a:ext cx="709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in position a):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7D60A-BEDD-C14C-8250-80CE8ACF2DE0}"/>
                  </a:ext>
                </a:extLst>
              </p:cNvPr>
              <p:cNvSpPr/>
              <p:nvPr/>
            </p:nvSpPr>
            <p:spPr>
              <a:xfrm>
                <a:off x="1024087" y="3693344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=5.7 V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7D60A-BEDD-C14C-8250-80CE8ACF2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7" y="3693344"/>
                <a:ext cx="3102131" cy="369332"/>
              </a:xfrm>
              <a:prstGeom prst="rect">
                <a:avLst/>
              </a:prstGeom>
              <a:blipFill>
                <a:blip r:embed="rId7"/>
                <a:stretch>
                  <a:fillRect t="-6667" r="-40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699711-9E1D-704E-8330-F2A8CE7DAEA6}"/>
              </a:ext>
            </a:extLst>
          </p:cNvPr>
          <p:cNvSpPr txBox="1"/>
          <p:nvPr/>
        </p:nvSpPr>
        <p:spPr>
          <a:xfrm>
            <a:off x="1024087" y="307181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CF660-1392-4640-BFAC-FBAC579223F8}"/>
              </a:ext>
            </a:extLst>
          </p:cNvPr>
          <p:cNvSpPr txBox="1"/>
          <p:nvPr/>
        </p:nvSpPr>
        <p:spPr>
          <a:xfrm>
            <a:off x="1943100" y="2320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8927" y="1865674"/>
          <a:ext cx="11017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1" name="Equation" r:id="rId4" imgW="672840" imgH="228600" progId="Equation.3">
                  <p:embed/>
                </p:oleObj>
              </mc:Choice>
              <mc:Fallback>
                <p:oleObj name="Equation" r:id="rId4" imgW="67284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27" y="1865674"/>
                        <a:ext cx="1101725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1456809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top node yields,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8" y="2467221"/>
            <a:ext cx="41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for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/>
              <a:t> in terms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(t),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8927" y="2951409"/>
          <a:ext cx="2141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2" name="Equation" r:id="rId7" imgW="1307880" imgH="406080" progId="Equation.3">
                  <p:embed/>
                </p:oleObj>
              </mc:Choice>
              <mc:Fallback>
                <p:oleObj name="Equation" r:id="rId7" imgW="1307880" imgH="4060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27" y="2951409"/>
                        <a:ext cx="21415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98927" y="1865674"/>
            <a:ext cx="1101725" cy="37147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29351" y="1612899"/>
            <a:ext cx="671512" cy="671512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05D09-7B87-7E46-8F76-787A75936A41}"/>
              </a:ext>
            </a:extLst>
          </p:cNvPr>
          <p:cNvSpPr txBox="1"/>
          <p:nvPr/>
        </p:nvSpPr>
        <p:spPr>
          <a:xfrm>
            <a:off x="811658" y="3726665"/>
            <a:ext cx="2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as follows,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3D701-B58F-B742-AEAE-9A62D897FA94}"/>
              </a:ext>
            </a:extLst>
          </p:cNvPr>
          <p:cNvSpPr txBox="1"/>
          <p:nvPr/>
        </p:nvSpPr>
        <p:spPr>
          <a:xfrm>
            <a:off x="357909" y="221041"/>
            <a:ext cx="65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2: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(after the switch is moved to position b):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7F4C6-24D4-EA43-B354-083A12A97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696" y="4385191"/>
            <a:ext cx="3009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4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979" y="895391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Hence, 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46984"/>
              </p:ext>
            </p:extLst>
          </p:nvPr>
        </p:nvGraphicFramePr>
        <p:xfrm>
          <a:off x="744742" y="4595867"/>
          <a:ext cx="2555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3" name="Equation" r:id="rId5" imgW="1562040" imgH="711000" progId="Equation.3">
                  <p:embed/>
                </p:oleObj>
              </mc:Choice>
              <mc:Fallback>
                <p:oleObj name="Equation" r:id="rId5" imgW="1562040" imgH="711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42" y="4595867"/>
                        <a:ext cx="2555875" cy="115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6-03-16 at 10.01.3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79" y="1498224"/>
            <a:ext cx="1978602" cy="576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1A6A30-0961-B94D-B8DA-FBF3C5A8226E}"/>
              </a:ext>
            </a:extLst>
          </p:cNvPr>
          <p:cNvSpPr txBox="1"/>
          <p:nvPr/>
        </p:nvSpPr>
        <p:spPr>
          <a:xfrm>
            <a:off x="307776" y="2289113"/>
            <a:ext cx="3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1057CB-D65B-2942-A3D3-C64DF8C89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84546"/>
              </p:ext>
            </p:extLst>
          </p:nvPr>
        </p:nvGraphicFramePr>
        <p:xfrm>
          <a:off x="1244334" y="2740283"/>
          <a:ext cx="12684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4" name="Equation" r:id="rId8" imgW="774360" imgH="431640" progId="Equation.3">
                  <p:embed/>
                </p:oleObj>
              </mc:Choice>
              <mc:Fallback>
                <p:oleObj name="Equation" r:id="rId8" imgW="774360" imgH="43164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1057CB-D65B-2942-A3D3-C64DF8C892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334" y="2740283"/>
                        <a:ext cx="1268412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29AC38-48FC-DF4C-BDE9-FD131909400D}"/>
                  </a:ext>
                </a:extLst>
              </p:cNvPr>
              <p:cNvSpPr/>
              <p:nvPr/>
            </p:nvSpPr>
            <p:spPr>
              <a:xfrm>
                <a:off x="648826" y="4193377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=5.7 V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29AC38-48FC-DF4C-BDE9-FD1319094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26" y="4193377"/>
                <a:ext cx="3102131" cy="369332"/>
              </a:xfrm>
              <a:prstGeom prst="rect">
                <a:avLst/>
              </a:prstGeom>
              <a:blipFill>
                <a:blip r:embed="rId10"/>
                <a:stretch>
                  <a:fillRect t="-6667" r="-8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B05BF3E-18EC-B247-8EA3-2B55286E9097}"/>
              </a:ext>
            </a:extLst>
          </p:cNvPr>
          <p:cNvSpPr/>
          <p:nvPr/>
        </p:nvSpPr>
        <p:spPr>
          <a:xfrm>
            <a:off x="273577" y="3475116"/>
            <a:ext cx="210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 the initial value:</a:t>
            </a:r>
          </a:p>
        </p:txBody>
      </p:sp>
    </p:spTree>
    <p:extLst>
      <p:ext uri="{BB962C8B-B14F-4D97-AF65-F5344CB8AC3E}">
        <p14:creationId xmlns:p14="http://schemas.microsoft.com/office/powerpoint/2010/main" val="57631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29351" y="1612899"/>
            <a:ext cx="671512" cy="671512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C7D9A-CEE8-FF4E-BF0B-5E8853946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9" y="3309637"/>
            <a:ext cx="2476500" cy="901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EE0CC6-AD49-C144-8BE7-4CB906665B9C}"/>
              </a:ext>
            </a:extLst>
          </p:cNvPr>
          <p:cNvSpPr txBox="1"/>
          <p:nvPr/>
        </p:nvSpPr>
        <p:spPr>
          <a:xfrm>
            <a:off x="283787" y="57348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578EC-97E2-9D4C-9DC3-D1A44867737B}"/>
              </a:ext>
            </a:extLst>
          </p:cNvPr>
          <p:cNvSpPr txBox="1"/>
          <p:nvPr/>
        </p:nvSpPr>
        <p:spPr>
          <a:xfrm>
            <a:off x="548899" y="2728182"/>
            <a:ext cx="2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as follows,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917B3-97C9-2E47-8A3A-DD95B462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99" y="1327498"/>
            <a:ext cx="3009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6F3DE-5FE8-BE41-8FDF-C4FE2AA32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8" y="1698224"/>
            <a:ext cx="3167936" cy="1839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76F06-DE6D-5A42-9805-2B4611EBB2B6}"/>
              </a:ext>
            </a:extLst>
          </p:cNvPr>
          <p:cNvSpPr txBox="1"/>
          <p:nvPr/>
        </p:nvSpPr>
        <p:spPr>
          <a:xfrm>
            <a:off x="603044" y="811256"/>
            <a:ext cx="615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the above equation for all t – general solution for all 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5F1F0-223F-B84F-9334-2D9A43610927}"/>
              </a:ext>
            </a:extLst>
          </p:cNvPr>
          <p:cNvSpPr txBox="1"/>
          <p:nvPr/>
        </p:nvSpPr>
        <p:spPr>
          <a:xfrm>
            <a:off x="2453776" y="3646324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D is general constant.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EFCD7-345A-4B4E-8796-C346ED7BA9B4}"/>
              </a:ext>
            </a:extLst>
          </p:cNvPr>
          <p:cNvSpPr txBox="1"/>
          <p:nvPr/>
        </p:nvSpPr>
        <p:spPr>
          <a:xfrm>
            <a:off x="869808" y="4380290"/>
            <a:ext cx="42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2FF33F4-4963-CB4D-870B-9BC380C96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479" y="4975225"/>
          <a:ext cx="2817589" cy="136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0" name="Equation" r:id="rId6" imgW="1409700" imgH="685800" progId="Equation.3">
                  <p:embed/>
                </p:oleObj>
              </mc:Choice>
              <mc:Fallback>
                <p:oleObj name="Equation" r:id="rId6" imgW="1409700" imgH="6858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2FF33F4-4963-CB4D-870B-9BC380C96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9" y="4975225"/>
                        <a:ext cx="2817589" cy="1360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340F57-BF62-0D4C-BAE2-107C1C3C138C}"/>
              </a:ext>
            </a:extLst>
          </p:cNvPr>
          <p:cNvSpPr/>
          <p:nvPr/>
        </p:nvSpPr>
        <p:spPr>
          <a:xfrm>
            <a:off x="3130445" y="5183651"/>
            <a:ext cx="335623" cy="398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B84FB3-60C0-0043-94A7-7D58DEBC9428}"/>
              </a:ext>
            </a:extLst>
          </p:cNvPr>
          <p:cNvCxnSpPr/>
          <p:nvPr/>
        </p:nvCxnSpPr>
        <p:spPr>
          <a:xfrm flipH="1" flipV="1">
            <a:off x="3466068" y="5582394"/>
            <a:ext cx="624183" cy="265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A00B87-3AD1-344C-A614-E435F43CEA3C}"/>
              </a:ext>
            </a:extLst>
          </p:cNvPr>
          <p:cNvSpPr txBox="1"/>
          <p:nvPr/>
        </p:nvSpPr>
        <p:spPr>
          <a:xfrm>
            <a:off x="4121701" y="584822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1090B4-8AF0-5144-ADB6-21459A134E2F}"/>
              </a:ext>
            </a:extLst>
          </p:cNvPr>
          <p:cNvSpPr/>
          <p:nvPr/>
        </p:nvSpPr>
        <p:spPr>
          <a:xfrm>
            <a:off x="4934538" y="5862078"/>
            <a:ext cx="19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need to find K!</a:t>
            </a:r>
          </a:p>
        </p:txBody>
      </p:sp>
    </p:spTree>
    <p:extLst>
      <p:ext uri="{BB962C8B-B14F-4D97-AF65-F5344CB8AC3E}">
        <p14:creationId xmlns:p14="http://schemas.microsoft.com/office/powerpoint/2010/main" val="239173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Evaluating the above equation at t=0,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779" y="3168028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Hence, 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27138" y="1360488"/>
          <a:ext cx="1912937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3" name="Equation" r:id="rId5" imgW="1168400" imgH="889000" progId="Equation.3">
                  <p:embed/>
                </p:oleObj>
              </mc:Choice>
              <mc:Fallback>
                <p:oleObj name="Equation" r:id="rId5" imgW="1168400" imgH="8890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360488"/>
                        <a:ext cx="1912937" cy="144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86532" y="4771467"/>
          <a:ext cx="2555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4" name="Equation" r:id="rId7" imgW="1562040" imgH="711000" progId="Equation.3">
                  <p:embed/>
                </p:oleObj>
              </mc:Choice>
              <mc:Fallback>
                <p:oleObj name="Equation" r:id="rId7" imgW="1562040" imgH="711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532" y="4771467"/>
                        <a:ext cx="2555875" cy="115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314950" y="2500311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03-16 at 10.01.3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77" y="4043573"/>
            <a:ext cx="1978602" cy="576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1A6A30-0961-B94D-B8DA-FBF3C5A8226E}"/>
              </a:ext>
            </a:extLst>
          </p:cNvPr>
          <p:cNvSpPr txBox="1"/>
          <p:nvPr/>
        </p:nvSpPr>
        <p:spPr>
          <a:xfrm>
            <a:off x="4944336" y="5219319"/>
            <a:ext cx="3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1057CB-D65B-2942-A3D3-C64DF8C89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27965"/>
              </p:ext>
            </p:extLst>
          </p:nvPr>
        </p:nvGraphicFramePr>
        <p:xfrm>
          <a:off x="5880894" y="5674820"/>
          <a:ext cx="12684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5" name="Equation" r:id="rId10" imgW="774360" imgH="431640" progId="Equation.3">
                  <p:embed/>
                </p:oleObj>
              </mc:Choice>
              <mc:Fallback>
                <p:oleObj name="Equation" r:id="rId10" imgW="77436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894" y="5674820"/>
                        <a:ext cx="1268412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This lecture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Review of RC circuits with DC sources under </a:t>
            </a:r>
            <a:r>
              <a:rPr lang="en-US" sz="2800" b="1" u="sng" dirty="0">
                <a:solidFill>
                  <a:srgbClr val="FF0000"/>
                </a:solidFill>
              </a:rPr>
              <a:t>switching (natural response)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l"/>
            <a:endParaRPr lang="en-US" sz="2800" b="1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in RC Circuits with DC sources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835870" y="3673904"/>
            <a:ext cx="71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34241" y="1330326"/>
          <a:ext cx="2660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2" name="Equation" r:id="rId5" imgW="1625400" imgH="1117440" progId="Equation.3">
                  <p:embed/>
                </p:oleObj>
              </mc:Choice>
              <mc:Fallback>
                <p:oleObj name="Equation" r:id="rId5" imgW="1625400" imgH="11174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1330326"/>
                        <a:ext cx="266065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729337" y="2777330"/>
            <a:ext cx="1510506" cy="36036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86613" y="2043111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3537360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dissipated in R is given by,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34241" y="1330326"/>
          <a:ext cx="2660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1" name="Equation" r:id="rId5" imgW="1625400" imgH="1117440" progId="Equation.3">
                  <p:embed/>
                </p:oleObj>
              </mc:Choice>
              <mc:Fallback>
                <p:oleObj name="Equation" r:id="rId5" imgW="1625400" imgH="11174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1330326"/>
                        <a:ext cx="266065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34241" y="4038600"/>
          <a:ext cx="29098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2" name="Equation" r:id="rId7" imgW="1777680" imgH="685800" progId="Equation.3">
                  <p:embed/>
                </p:oleObj>
              </mc:Choice>
              <mc:Fallback>
                <p:oleObj name="Equation" r:id="rId7" imgW="1777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4038600"/>
                        <a:ext cx="2909887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22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210" y="686484"/>
            <a:ext cx="46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dissipated at different times can be found as,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28930" y="3021013"/>
          <a:ext cx="27654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3" name="Equation" r:id="rId5" imgW="1688760" imgH="634680" progId="Equation.3">
                  <p:embed/>
                </p:oleObj>
              </mc:Choice>
              <mc:Fallback>
                <p:oleObj name="Equation" r:id="rId5" imgW="1688760" imgH="6346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3021013"/>
                        <a:ext cx="2765425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28930" y="4176765"/>
          <a:ext cx="29321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4" name="Equation" r:id="rId7" imgW="1790640" imgH="634680" progId="Equation.3">
                  <p:embed/>
                </p:oleObj>
              </mc:Choice>
              <mc:Fallback>
                <p:oleObj name="Equation" r:id="rId7" imgW="1790640" imgH="6346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4176765"/>
                        <a:ext cx="2932113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8930" y="5332413"/>
          <a:ext cx="20161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5" name="Equation" r:id="rId9" imgW="1231560" imgH="634680" progId="Equation.3">
                  <p:embed/>
                </p:oleObj>
              </mc:Choice>
              <mc:Fallback>
                <p:oleObj name="Equation" r:id="rId9" imgW="1231560" imgH="6346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5332413"/>
                        <a:ext cx="2016125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4355" y="5525184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All the initial energy that was stored in C is released to R as t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0070C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3171825" y="5848349"/>
            <a:ext cx="622530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2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 the voltage response for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30200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3567"/>
            <a:ext cx="4283132" cy="2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charged. 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4087" y="1641475"/>
          <a:ext cx="2219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3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87" y="1641475"/>
                        <a:ext cx="221902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2" y="1478673"/>
            <a:ext cx="3445045" cy="22146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9526" y="2386010"/>
            <a:ext cx="685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B28EA-8ACE-434E-9232-C2A5360383C5}"/>
              </a:ext>
            </a:extLst>
          </p:cNvPr>
          <p:cNvSpPr txBox="1"/>
          <p:nvPr/>
        </p:nvSpPr>
        <p:spPr>
          <a:xfrm>
            <a:off x="357909" y="221041"/>
            <a:ext cx="709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in position a):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/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6667" r="-78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AFA0C8-3B25-AB44-8D73-9E1BA952B79A}"/>
              </a:ext>
            </a:extLst>
          </p:cNvPr>
          <p:cNvSpPr txBox="1"/>
          <p:nvPr/>
        </p:nvSpPr>
        <p:spPr>
          <a:xfrm>
            <a:off x="1341120" y="307181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</p:spTree>
    <p:extLst>
      <p:ext uri="{BB962C8B-B14F-4D97-AF65-F5344CB8AC3E}">
        <p14:creationId xmlns:p14="http://schemas.microsoft.com/office/powerpoint/2010/main" val="2784984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29" y="1443643"/>
            <a:ext cx="2600966" cy="189588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13674"/>
              </p:ext>
            </p:extLst>
          </p:nvPr>
        </p:nvGraphicFramePr>
        <p:xfrm>
          <a:off x="811658" y="1624011"/>
          <a:ext cx="2141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1" name="Equation" r:id="rId5" imgW="1307880" imgH="406080" progId="Equation.3">
                  <p:embed/>
                </p:oleObj>
              </mc:Choice>
              <mc:Fallback>
                <p:oleObj name="Equation" r:id="rId5" imgW="1307880" imgH="4060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58" y="1624011"/>
                        <a:ext cx="21415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CB3D701-B58F-B742-AEAE-9A62D897FA94}"/>
              </a:ext>
            </a:extLst>
          </p:cNvPr>
          <p:cNvSpPr txBox="1"/>
          <p:nvPr/>
        </p:nvSpPr>
        <p:spPr>
          <a:xfrm>
            <a:off x="357909" y="221041"/>
            <a:ext cx="65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2: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(after the switch is moved to position b):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4E742-EC52-9249-9448-18E43E02965E}"/>
              </a:ext>
            </a:extLst>
          </p:cNvPr>
          <p:cNvSpPr txBox="1"/>
          <p:nvPr/>
        </p:nvSpPr>
        <p:spPr>
          <a:xfrm>
            <a:off x="464168" y="2706748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/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3333" r="-3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/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/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=4.5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F = 9.5 seconds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  <a:blipFill>
                <a:blip r:embed="rId9"/>
                <a:stretch>
                  <a:fillRect t="-6667" r="-2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EFF1DE-9678-A040-82F2-499246BA0416}"/>
              </a:ext>
            </a:extLst>
          </p:cNvPr>
          <p:cNvSpPr txBox="1"/>
          <p:nvPr/>
        </p:nvSpPr>
        <p:spPr>
          <a:xfrm>
            <a:off x="6730495" y="4731750"/>
            <a:ext cx="1828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>
                <a:solidFill>
                  <a:srgbClr val="92D050"/>
                </a:solidFill>
              </a:rPr>
              <a:t>When R in Ohms and C in Farads gives time in seconds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1BB9767-CF8D-5D4B-91AE-1C3EC3D1F63B}"/>
              </a:ext>
            </a:extLst>
          </p:cNvPr>
          <p:cNvSpPr/>
          <p:nvPr/>
        </p:nvSpPr>
        <p:spPr>
          <a:xfrm>
            <a:off x="6524026" y="4623163"/>
            <a:ext cx="2426208" cy="1767840"/>
          </a:xfrm>
          <a:prstGeom prst="roundRect">
            <a:avLst/>
          </a:prstGeom>
          <a:solidFill>
            <a:schemeClr val="bg1"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/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9.5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dirty="0"/>
                  <a:t>Volts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  <a:blipFill>
                <a:blip r:embed="rId10"/>
                <a:stretch>
                  <a:fillRect r="-75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029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response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i</a:t>
            </a:r>
            <a:r>
              <a:rPr lang="en-US" baseline="-25000" dirty="0">
                <a:solidFill>
                  <a:srgbClr val="0000FF"/>
                </a:solidFill>
              </a:rPr>
              <a:t>R1</a:t>
            </a:r>
            <a:r>
              <a:rPr lang="en-US" dirty="0">
                <a:solidFill>
                  <a:srgbClr val="0000FF"/>
                </a:solidFill>
              </a:rPr>
              <a:t>(t) for t&gt;0,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What is the voltage across the capacitor at t=3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046293"/>
          <a:ext cx="340499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02000"/>
            <a:ext cx="4426096" cy="1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7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 and acts like an open circuit. </a:t>
            </a:r>
          </a:p>
          <a:p>
            <a:endParaRPr lang="en-US" dirty="0"/>
          </a:p>
          <a:p>
            <a:r>
              <a:rPr lang="en-US" dirty="0"/>
              <a:t>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28" y="2570072"/>
            <a:ext cx="3174540" cy="183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/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     V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  <a:blipFill>
                <a:blip r:embed="rId4"/>
                <a:stretch>
                  <a:fillRect t="-3333" r="-3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/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8+16+24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2=3.333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/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3.333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24=8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E9EDEB7-42E1-6B42-A82E-660E7ECF9489}"/>
              </a:ext>
            </a:extLst>
          </p:cNvPr>
          <p:cNvSpPr txBox="1"/>
          <p:nvPr/>
        </p:nvSpPr>
        <p:spPr>
          <a:xfrm>
            <a:off x="648479" y="3657601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/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CEF0DE-E4EE-724F-99D6-9E55E518694E}"/>
              </a:ext>
            </a:extLst>
          </p:cNvPr>
          <p:cNvCxnSpPr>
            <a:cxnSpLocks/>
          </p:cNvCxnSpPr>
          <p:nvPr/>
        </p:nvCxnSpPr>
        <p:spPr>
          <a:xfrm>
            <a:off x="7154159" y="2964757"/>
            <a:ext cx="0" cy="282638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8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3" y="1134341"/>
            <a:ext cx="3495676" cy="201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70" y="3662900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AF06D-F48F-954D-ABC1-FCAAD9E872A5}"/>
              </a:ext>
            </a:extLst>
          </p:cNvPr>
          <p:cNvGrpSpPr/>
          <p:nvPr/>
        </p:nvGrpSpPr>
        <p:grpSpPr>
          <a:xfrm>
            <a:off x="5467222" y="1201674"/>
            <a:ext cx="2030333" cy="2147890"/>
            <a:chOff x="6043403" y="4019983"/>
            <a:chExt cx="2313627" cy="23570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C8B613-68E6-CA45-9681-1C34CAC55BF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61C0A3-DD71-7846-8635-07A2DFFAF58D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AA73C39E-2A63-7748-B3AF-D1AD9D2B10E6}"/>
              </a:ext>
            </a:extLst>
          </p:cNvPr>
          <p:cNvSpPr/>
          <p:nvPr/>
        </p:nvSpPr>
        <p:spPr>
          <a:xfrm>
            <a:off x="4397339" y="2291137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/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  <a:blipFill>
                <a:blip r:embed="rId5"/>
                <a:stretch>
                  <a:fillRect l="-42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/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4.5+2.4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=1.57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  <a:blipFill>
                <a:blip r:embed="rId6"/>
                <a:stretch>
                  <a:fillRect l="-300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/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=1.57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= 3.29 seconds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/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(a) Substituting these values in the general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t&gt;0,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blipFill>
                <a:blip r:embed="rId8"/>
                <a:stretch>
                  <a:fillRect l="-71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/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3.29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421956-694B-E340-B84F-C0AFFDCE4D6F}"/>
              </a:ext>
            </a:extLst>
          </p:cNvPr>
          <p:cNvSpPr/>
          <p:nvPr/>
        </p:nvSpPr>
        <p:spPr>
          <a:xfrm>
            <a:off x="6308333" y="5793294"/>
            <a:ext cx="64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A5B3B3-34DE-7C44-9FD2-C77C6C3F992D}"/>
              </a:ext>
            </a:extLst>
          </p:cNvPr>
          <p:cNvSpPr/>
          <p:nvPr/>
        </p:nvSpPr>
        <p:spPr>
          <a:xfrm>
            <a:off x="453270" y="5720417"/>
            <a:ext cx="6666721" cy="7831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5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1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20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E9A89F0-D417-4A49-B849-DC7E1FC87570}"/>
              </a:ext>
            </a:extLst>
          </p:cNvPr>
          <p:cNvSpPr txBox="1"/>
          <p:nvPr/>
        </p:nvSpPr>
        <p:spPr>
          <a:xfrm>
            <a:off x="180683" y="397040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/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5.07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 mA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/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=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          =5.04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mA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  <a:blipFill>
                <a:blip r:embed="rId9"/>
                <a:stretch>
                  <a:fillRect r="-34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D90DB4B-65ED-514D-85EE-F14D85BA14E1}"/>
              </a:ext>
            </a:extLst>
          </p:cNvPr>
          <p:cNvSpPr txBox="1"/>
          <p:nvPr/>
        </p:nvSpPr>
        <p:spPr>
          <a:xfrm>
            <a:off x="246053" y="49541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4DDF01-71C3-8343-A074-43EFA389E00D}"/>
              </a:ext>
            </a:extLst>
          </p:cNvPr>
          <p:cNvSpPr/>
          <p:nvPr/>
        </p:nvSpPr>
        <p:spPr>
          <a:xfrm>
            <a:off x="0" y="3847897"/>
            <a:ext cx="4729803" cy="291737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4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192" y="370677"/>
            <a:ext cx="73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>
                <a:solidFill>
                  <a:srgbClr val="0000FF"/>
                </a:solidFill>
              </a:rPr>
              <a:t>What is the voltage across the capacitor at t=1 s, 3.3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1" y="1169799"/>
            <a:ext cx="3495676" cy="201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/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5.93 V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  <a:blipFill>
                <a:blip r:embed="rId4"/>
                <a:stretch>
                  <a:fillRect t="-270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3408E57-9E41-1243-A69E-03373C963114}"/>
              </a:ext>
            </a:extLst>
          </p:cNvPr>
          <p:cNvSpPr/>
          <p:nvPr/>
        </p:nvSpPr>
        <p:spPr>
          <a:xfrm>
            <a:off x="161190" y="1191909"/>
            <a:ext cx="89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t=1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/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t=3.3 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  <a:blipFill>
                <a:blip r:embed="rId5"/>
                <a:stretch>
                  <a:fillRect l="-2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/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0.37=2.97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/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t=15 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  <a:blipFill>
                <a:blip r:embed="rId7"/>
                <a:stretch>
                  <a:fillRect l="-266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/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0.011=0.088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/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0.0001=0.0008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55F86A-35AF-CD47-97D4-592EAB1E09B0}"/>
              </a:ext>
            </a:extLst>
          </p:cNvPr>
          <p:cNvSpPr/>
          <p:nvPr/>
        </p:nvSpPr>
        <p:spPr>
          <a:xfrm>
            <a:off x="161190" y="5175857"/>
            <a:ext cx="101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8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the switch has been closed for a long time and opened at t=0.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(t), and current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for t ≥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stored in the capacitor for t =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at t = </a:t>
            </a:r>
            <a:r>
              <a:rPr lang="en-US" dirty="0">
                <a:solidFill>
                  <a:srgbClr val="0000FF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7495"/>
              </p:ext>
            </p:extLst>
          </p:nvPr>
        </p:nvGraphicFramePr>
        <p:xfrm>
          <a:off x="5281809" y="2744190"/>
          <a:ext cx="340499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6940"/>
            <a:ext cx="4419600" cy="24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6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832341"/>
            <a:ext cx="4860451" cy="2369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1"/>
            <a:ext cx="325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capacitor is fully charged. Hence at t = 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3814427"/>
            <a:ext cx="3409171" cy="732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9" y="4699081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5068413"/>
            <a:ext cx="675037" cy="304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3359230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KVL around the loops,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479" y="5532534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6" y="5881435"/>
            <a:ext cx="1927744" cy="9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7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8479" y="3390032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capacitor voltage is given by,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9" y="836235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1327280"/>
            <a:ext cx="1927744" cy="970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3928657"/>
            <a:ext cx="2508684" cy="13434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832341"/>
            <a:ext cx="4860451" cy="2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3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" y="1726320"/>
            <a:ext cx="2611527" cy="218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4334203"/>
            <a:ext cx="989507" cy="4382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4C6364-44D4-C94E-B9E4-A4FC3144B07B}"/>
              </a:ext>
            </a:extLst>
          </p:cNvPr>
          <p:cNvGrpSpPr/>
          <p:nvPr/>
        </p:nvGrpSpPr>
        <p:grpSpPr>
          <a:xfrm>
            <a:off x="4055156" y="2564892"/>
            <a:ext cx="1152720" cy="558360"/>
            <a:chOff x="4055156" y="2564892"/>
            <a:chExt cx="11527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14:cNvPr>
                <p14:cNvContentPartPr/>
                <p14:nvPr/>
              </p14:nvContentPartPr>
              <p14:xfrm>
                <a:off x="4225796" y="2564892"/>
                <a:ext cx="531720" cy="45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63156" y="2501892"/>
                  <a:ext cx="657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14:cNvPr>
                <p14:cNvContentPartPr/>
                <p14:nvPr/>
              </p14:nvContentPartPr>
              <p14:xfrm>
                <a:off x="4055156" y="2766492"/>
                <a:ext cx="196920" cy="14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2516" y="2703492"/>
                  <a:ext cx="32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14:cNvPr>
                <p14:cNvContentPartPr/>
                <p14:nvPr/>
              </p14:nvContentPartPr>
              <p14:xfrm>
                <a:off x="4699916" y="2680092"/>
                <a:ext cx="507960" cy="44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7276" y="2617092"/>
                  <a:ext cx="63360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F2CBF4-AF71-2745-A908-ED72C1688D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3616" y="1341707"/>
            <a:ext cx="4114800" cy="2959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B30A2F1-D7F2-7A49-AEDE-B2995385894D}"/>
              </a:ext>
            </a:extLst>
          </p:cNvPr>
          <p:cNvSpPr txBox="1"/>
          <p:nvPr/>
        </p:nvSpPr>
        <p:spPr>
          <a:xfrm>
            <a:off x="4572000" y="4772413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 find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47718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6FD5D7C7-D4B6-204A-B5FC-B70723E8F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16" y="1468459"/>
            <a:ext cx="4203700" cy="328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/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  <a:blipFill>
                <a:blip r:embed="rId6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/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71AF2B19-F8DC-3C4A-86BD-1E8B450D71E4}"/>
              </a:ext>
            </a:extLst>
          </p:cNvPr>
          <p:cNvSpPr/>
          <p:nvPr/>
        </p:nvSpPr>
        <p:spPr>
          <a:xfrm>
            <a:off x="4491656" y="111014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/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  <a:blipFill>
                <a:blip r:embed="rId8"/>
                <a:stretch>
                  <a:fillRect l="-107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F315787-9E4C-2641-B77B-681FC1E4BA72}"/>
              </a:ext>
            </a:extLst>
          </p:cNvPr>
          <p:cNvSpPr/>
          <p:nvPr/>
        </p:nvSpPr>
        <p:spPr>
          <a:xfrm>
            <a:off x="4572000" y="2250209"/>
            <a:ext cx="139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/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=8−5+4=7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  <a:blipFill>
                <a:blip r:embed="rId9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/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7x1.5=10.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ms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  <a:blipFill>
                <a:blip r:embed="rId10"/>
                <a:stretch>
                  <a:fillRect t="-14634" r="-225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27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(t),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2974783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65490"/>
            <a:ext cx="3945502" cy="1463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467015"/>
            <a:ext cx="1981895" cy="17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8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</a:t>
            </a:r>
            <a:r>
              <a:rPr lang="en-US" baseline="-25000" dirty="0"/>
              <a:t>x</a:t>
            </a:r>
            <a:r>
              <a:rPr lang="en-US" dirty="0"/>
              <a:t>(t) is calculated as follows,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329307"/>
            <a:ext cx="4651036" cy="1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0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energy stored in the capacitor,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3052945"/>
            <a:ext cx="45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dissipated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26966"/>
            <a:ext cx="2194070" cy="1052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575680"/>
            <a:ext cx="6803811" cy="2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04" y="252937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4D85-73A6-CA4B-9FDE-102576B5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8" y="3122915"/>
            <a:ext cx="5590712" cy="3041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DFF58-6061-6141-B8B7-7EBFD6D9D649}"/>
              </a:ext>
            </a:extLst>
          </p:cNvPr>
          <p:cNvSpPr txBox="1"/>
          <p:nvPr/>
        </p:nvSpPr>
        <p:spPr>
          <a:xfrm>
            <a:off x="0" y="1235022"/>
            <a:ext cx="8299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Assume the switch has been closed for long time, then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time t=0, the switch is opened. 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/>
              <a:t>What happens to the capacitor voltage after the current source </a:t>
            </a:r>
          </a:p>
          <a:p>
            <a:r>
              <a:rPr lang="en-US" sz="2400" b="1" dirty="0"/>
              <a:t>has been removed?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91B88A-3DDF-7141-8FC9-FD3FD5628A71}"/>
              </a:ext>
            </a:extLst>
          </p:cNvPr>
          <p:cNvSpPr/>
          <p:nvPr/>
        </p:nvSpPr>
        <p:spPr>
          <a:xfrm>
            <a:off x="3637052" y="3616503"/>
            <a:ext cx="2229492" cy="254799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299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time constant is given by,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2869839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, the capacitor acts as an open circuit,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056878"/>
            <a:ext cx="2943871" cy="199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1826141"/>
            <a:ext cx="1632695" cy="72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3239171"/>
            <a:ext cx="1875949" cy="771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8" y="4380063"/>
            <a:ext cx="7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the forced response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4776990"/>
            <a:ext cx="5636141" cy="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428" y="1713304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Applying KVL around the loop,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855" y="1293906"/>
            <a:ext cx="2706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5" y="1584431"/>
            <a:ext cx="1958645" cy="164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2202465"/>
            <a:ext cx="2238511" cy="291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04" y="2800315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Substituting i</a:t>
            </a:r>
            <a:r>
              <a:rPr lang="en-US" sz="1350" baseline="-25000" dirty="0"/>
              <a:t>x</a:t>
            </a:r>
            <a:r>
              <a:rPr lang="en-US" sz="1350" dirty="0"/>
              <a:t>, the equation becomes,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49" y="3382688"/>
            <a:ext cx="742130" cy="32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7" y="3226837"/>
            <a:ext cx="2265369" cy="477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6" y="3750648"/>
            <a:ext cx="1808975" cy="503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9" y="4325408"/>
            <a:ext cx="2222506" cy="1050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03854-EEE7-1C4E-9CDD-1839195B3248}"/>
              </a:ext>
            </a:extLst>
          </p:cNvPr>
          <p:cNvSpPr txBox="1"/>
          <p:nvPr/>
        </p:nvSpPr>
        <p:spPr>
          <a:xfrm>
            <a:off x="55864" y="968675"/>
            <a:ext cx="6084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What about using the differential Equation (DEQ) approach directly – finding the integral?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AFD7AB-801D-F94D-AE9B-0C6F9A5C9ECE}"/>
              </a:ext>
            </a:extLst>
          </p:cNvPr>
          <p:cNvCxnSpPr>
            <a:cxnSpLocks/>
          </p:cNvCxnSpPr>
          <p:nvPr/>
        </p:nvCxnSpPr>
        <p:spPr>
          <a:xfrm>
            <a:off x="3098037" y="5267988"/>
            <a:ext cx="782542" cy="21611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4D64DB-7F28-444E-ADA3-62EF5708478B}"/>
              </a:ext>
            </a:extLst>
          </p:cNvPr>
          <p:cNvSpPr/>
          <p:nvPr/>
        </p:nvSpPr>
        <p:spPr>
          <a:xfrm>
            <a:off x="1986784" y="5128591"/>
            <a:ext cx="1066277" cy="186359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/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2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dirty="0"/>
                            <m:t>+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1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  <a:blipFill>
                <a:blip r:embed="rId9"/>
                <a:stretch>
                  <a:fillRect t="-294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7" y="257119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802CA-C44D-7244-8492-CAD501D50F5E}"/>
              </a:ext>
            </a:extLst>
          </p:cNvPr>
          <p:cNvGrpSpPr/>
          <p:nvPr/>
        </p:nvGrpSpPr>
        <p:grpSpPr>
          <a:xfrm>
            <a:off x="167042" y="1848919"/>
            <a:ext cx="5590712" cy="3041579"/>
            <a:chOff x="167042" y="1848919"/>
            <a:chExt cx="5590712" cy="30415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1F4D85-73A6-CA4B-9FDE-102576B5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091B88A-3DDF-7141-8FC9-FD3FD5628A7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In Series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32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natural response for an RC circuits are obtained when the </a:t>
            </a:r>
            <a:r>
              <a:rPr lang="en-US" sz="1800" u="sng" dirty="0"/>
              <a:t>external independent source is set to </a:t>
            </a:r>
            <a:r>
              <a:rPr lang="en-US" sz="1800" dirty="0"/>
              <a:t>zero (removed).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For the natural responses to exist it is required that the </a:t>
            </a:r>
            <a:r>
              <a:rPr lang="en-US" sz="1800" b="1" u="sng" dirty="0"/>
              <a:t>capacitor has energy stored</a:t>
            </a:r>
            <a:r>
              <a:rPr lang="en-US" sz="1800" dirty="0"/>
              <a:t> in it at the moment of switching.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5504" y="520065"/>
            <a:ext cx="3485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of RC circuits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92629" y="4110344"/>
            <a:ext cx="2969492" cy="1976951"/>
            <a:chOff x="623889" y="3867320"/>
            <a:chExt cx="2969492" cy="1976951"/>
          </a:xfrm>
        </p:grpSpPr>
        <p:sp>
          <p:nvSpPr>
            <p:cNvPr id="2" name="Rectangle 1"/>
            <p:cNvSpPr/>
            <p:nvPr/>
          </p:nvSpPr>
          <p:spPr>
            <a:xfrm>
              <a:off x="1168931" y="3867320"/>
              <a:ext cx="2424450" cy="19769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R’s and C’s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23889" y="4228078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3889" y="5635914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284735" y="6212548"/>
            <a:ext cx="195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External source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401" y="4674742"/>
            <a:ext cx="20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certain action (switching)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475182-33B7-5846-B011-94F9B7019B4F}"/>
              </a:ext>
            </a:extLst>
          </p:cNvPr>
          <p:cNvSpPr/>
          <p:nvPr/>
        </p:nvSpPr>
        <p:spPr>
          <a:xfrm>
            <a:off x="437401" y="4489807"/>
            <a:ext cx="2090041" cy="1218026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705F0DB-9263-3343-BF35-AFE76D506F16}"/>
              </a:ext>
            </a:extLst>
          </p:cNvPr>
          <p:cNvSpPr/>
          <p:nvPr/>
        </p:nvSpPr>
        <p:spPr>
          <a:xfrm>
            <a:off x="2755504" y="4990354"/>
            <a:ext cx="1037125" cy="49604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8FAEA-696E-5F45-A589-7D6219AD6022}"/>
              </a:ext>
            </a:extLst>
          </p:cNvPr>
          <p:cNvSpPr txBox="1"/>
          <p:nvPr/>
        </p:nvSpPr>
        <p:spPr>
          <a:xfrm>
            <a:off x="7181636" y="4674742"/>
            <a:ext cx="174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the currents and voltages</a:t>
            </a:r>
            <a:r>
              <a:rPr lang="en-US" dirty="0">
                <a:solidFill>
                  <a:srgbClr val="FF0000"/>
                </a:solidFill>
              </a:rPr>
              <a:t> (natural responses)</a:t>
            </a:r>
          </a:p>
        </p:txBody>
      </p:sp>
    </p:spTree>
    <p:extLst>
      <p:ext uri="{BB962C8B-B14F-4D97-AF65-F5344CB8AC3E}">
        <p14:creationId xmlns:p14="http://schemas.microsoft.com/office/powerpoint/2010/main" val="32296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blipFill>
                <a:blip r:embed="rId4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/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blipFill>
                <a:blip r:embed="rId5"/>
                <a:stretch>
                  <a:fillRect t="-909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E7F6F-1B55-FD43-ABE8-D511B3E9D4CB}"/>
              </a:ext>
            </a:extLst>
          </p:cNvPr>
          <p:cNvSpPr txBox="1"/>
          <p:nvPr/>
        </p:nvSpPr>
        <p:spPr>
          <a:xfrm>
            <a:off x="436279" y="5702157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capacitor: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3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buAutoNum type="romanUcParenR"/>
                </a:pPr>
                <a:r>
                  <a:rPr lang="en-US" b="1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&lt; 0 (Before the switching action took place)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blipFill>
                <a:blip r:embed="rId4"/>
                <a:stretch>
                  <a:fillRect l="-818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follow two-step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/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B49E70-8D05-5E4C-842F-CAA54792CD3C}"/>
              </a:ext>
            </a:extLst>
          </p:cNvPr>
          <p:cNvSpPr txBox="1"/>
          <p:nvPr/>
        </p:nvSpPr>
        <p:spPr>
          <a:xfrm>
            <a:off x="824905" y="2091842"/>
            <a:ext cx="733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since we have </a:t>
            </a:r>
            <a:r>
              <a:rPr lang="en-US" b="1" u="sng" dirty="0"/>
              <a:t>dc sources and no switching action </a:t>
            </a:r>
            <a:r>
              <a:rPr lang="en-US" dirty="0"/>
              <a:t>for long time, the capacitor voltage is constant and is equal to,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9E88B-C12E-6348-A745-07494FEFFD72}"/>
              </a:ext>
            </a:extLst>
          </p:cNvPr>
          <p:cNvSpPr/>
          <p:nvPr/>
        </p:nvSpPr>
        <p:spPr>
          <a:xfrm>
            <a:off x="5055891" y="2849320"/>
            <a:ext cx="184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For all time t &lt; 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/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II)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&gt; 0 (After the switching action took place)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blipFill>
                <a:blip r:embed="rId6"/>
                <a:stretch>
                  <a:fillRect l="-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B9A2CC5-E93A-A048-9F2C-C2F7B18849F3}"/>
              </a:ext>
            </a:extLst>
          </p:cNvPr>
          <p:cNvGrpSpPr/>
          <p:nvPr/>
        </p:nvGrpSpPr>
        <p:grpSpPr>
          <a:xfrm>
            <a:off x="191059" y="3914752"/>
            <a:ext cx="2030333" cy="2147890"/>
            <a:chOff x="6043403" y="4019983"/>
            <a:chExt cx="2313627" cy="23570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97026D-0FF8-EF44-ABD1-FB99E1394378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A8232-6A0C-DE43-944A-B554CF91AFA4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C7B65-FC3E-054B-9B6B-14E54EC52CF0}"/>
              </a:ext>
            </a:extLst>
          </p:cNvPr>
          <p:cNvSpPr txBox="1"/>
          <p:nvPr/>
        </p:nvSpPr>
        <p:spPr>
          <a:xfrm>
            <a:off x="356563" y="5921661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circuit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A68C418-78D3-8A43-B155-4FCAC71CB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8837" y="4998689"/>
          <a:ext cx="2362788" cy="6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0" name="Equation" r:id="rId8" imgW="1384200" imgH="406080" progId="Equation.3">
                  <p:embed/>
                </p:oleObj>
              </mc:Choice>
              <mc:Fallback>
                <p:oleObj name="Equation" r:id="rId8" imgW="1384200" imgH="40608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A68C418-78D3-8A43-B155-4FCAC71CB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837" y="4998689"/>
                        <a:ext cx="2362788" cy="68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/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7A21F7-CAA8-784A-B1AA-6A77108826ED}"/>
              </a:ext>
            </a:extLst>
          </p:cNvPr>
          <p:cNvSpPr txBox="1"/>
          <p:nvPr/>
        </p:nvSpPr>
        <p:spPr>
          <a:xfrm>
            <a:off x="2215065" y="3942797"/>
            <a:ext cx="25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 order DEQ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/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blipFill>
                <a:blip r:embed="rId11"/>
                <a:stretch>
                  <a:fillRect l="-1544" t="-82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080BDDE-7DD7-9041-9FB6-E0203BF91A12}"/>
              </a:ext>
            </a:extLst>
          </p:cNvPr>
          <p:cNvSpPr/>
          <p:nvPr/>
        </p:nvSpPr>
        <p:spPr>
          <a:xfrm>
            <a:off x="5868295" y="3923358"/>
            <a:ext cx="205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General solution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5437559" y="4292690"/>
            <a:ext cx="3028749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AA885E-EC49-6142-BCA6-04AD8A3D0876}"/>
              </a:ext>
            </a:extLst>
          </p:cNvPr>
          <p:cNvSpPr/>
          <p:nvPr/>
        </p:nvSpPr>
        <p:spPr>
          <a:xfrm>
            <a:off x="2115856" y="4800600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4977245" y="4980184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13406</TotalTime>
  <Words>2607</Words>
  <Application>Microsoft Macintosh PowerPoint</Application>
  <PresentationFormat>On-screen Show (4:3)</PresentationFormat>
  <Paragraphs>422</Paragraphs>
  <Slides>51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Cambria Math</vt:lpstr>
      <vt:lpstr>Chalkboard</vt:lpstr>
      <vt:lpstr>Mathcad UniMath</vt:lpstr>
      <vt:lpstr>Symbol</vt:lpstr>
      <vt:lpstr>Times New Roman</vt:lpstr>
      <vt:lpstr>Times New Roman Bold</vt:lpstr>
      <vt:lpstr>Wingdings</vt:lpstr>
      <vt:lpstr>Office Theme</vt:lpstr>
      <vt:lpstr>Equation</vt:lpstr>
      <vt:lpstr>EEL 3004 Electrical Networks   Lecture #15  First Order RC Circuits - Natural responses  </vt:lpstr>
      <vt:lpstr>Reading Materials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321</cp:revision>
  <dcterms:created xsi:type="dcterms:W3CDTF">2015-09-08T14:15:33Z</dcterms:created>
  <dcterms:modified xsi:type="dcterms:W3CDTF">2021-01-07T17:54:35Z</dcterms:modified>
</cp:coreProperties>
</file>