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89" r:id="rId2"/>
    <p:sldId id="426" r:id="rId3"/>
    <p:sldId id="390" r:id="rId4"/>
    <p:sldId id="422" r:id="rId5"/>
    <p:sldId id="423" r:id="rId6"/>
    <p:sldId id="424" r:id="rId7"/>
    <p:sldId id="425" r:id="rId8"/>
    <p:sldId id="391" r:id="rId9"/>
    <p:sldId id="342" r:id="rId10"/>
    <p:sldId id="402" r:id="rId11"/>
    <p:sldId id="393" r:id="rId12"/>
    <p:sldId id="403" r:id="rId13"/>
    <p:sldId id="340" r:id="rId14"/>
    <p:sldId id="308" r:id="rId15"/>
    <p:sldId id="392" r:id="rId16"/>
    <p:sldId id="394" r:id="rId17"/>
    <p:sldId id="395" r:id="rId18"/>
    <p:sldId id="277" r:id="rId19"/>
    <p:sldId id="269" r:id="rId20"/>
    <p:sldId id="396" r:id="rId21"/>
    <p:sldId id="397" r:id="rId22"/>
    <p:sldId id="400" r:id="rId23"/>
    <p:sldId id="401" r:id="rId24"/>
    <p:sldId id="406" r:id="rId25"/>
    <p:sldId id="404" r:id="rId26"/>
    <p:sldId id="398" r:id="rId27"/>
    <p:sldId id="399" r:id="rId28"/>
    <p:sldId id="409" r:id="rId29"/>
    <p:sldId id="410" r:id="rId30"/>
    <p:sldId id="405" r:id="rId31"/>
    <p:sldId id="407" r:id="rId32"/>
    <p:sldId id="408" r:id="rId33"/>
    <p:sldId id="385" r:id="rId34"/>
    <p:sldId id="386" r:id="rId35"/>
    <p:sldId id="387" r:id="rId36"/>
    <p:sldId id="388" r:id="rId37"/>
    <p:sldId id="411" r:id="rId38"/>
    <p:sldId id="377" r:id="rId39"/>
    <p:sldId id="378" r:id="rId40"/>
    <p:sldId id="379" r:id="rId41"/>
    <p:sldId id="380" r:id="rId42"/>
    <p:sldId id="381" r:id="rId43"/>
    <p:sldId id="382" r:id="rId44"/>
    <p:sldId id="383" r:id="rId45"/>
    <p:sldId id="412" r:id="rId46"/>
    <p:sldId id="413" r:id="rId47"/>
    <p:sldId id="414" r:id="rId48"/>
    <p:sldId id="415" r:id="rId49"/>
    <p:sldId id="416" r:id="rId50"/>
    <p:sldId id="417" r:id="rId51"/>
    <p:sldId id="418" r:id="rId52"/>
    <p:sldId id="419" r:id="rId53"/>
    <p:sldId id="420" r:id="rId54"/>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5918" autoAdjust="0"/>
  </p:normalViewPr>
  <p:slideViewPr>
    <p:cSldViewPr>
      <p:cViewPr varScale="1">
        <p:scale>
          <a:sx n="123" d="100"/>
          <a:sy n="123" d="100"/>
        </p:scale>
        <p:origin x="1496" y="176"/>
      </p:cViewPr>
      <p:guideLst>
        <p:guide orient="horz" pos="2160"/>
        <p:guide pos="2880"/>
      </p:guideLst>
    </p:cSldViewPr>
  </p:slideViewPr>
  <p:outlineViewPr>
    <p:cViewPr>
      <p:scale>
        <a:sx n="33" d="100"/>
        <a:sy n="33" d="100"/>
      </p:scale>
      <p:origin x="0" y="963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6651" tIns="48326" rIns="96651" bIns="48326" rtlCol="0"/>
          <a:lstStyle>
            <a:lvl1pPr algn="r">
              <a:defRPr sz="1200"/>
            </a:lvl1pPr>
          </a:lstStyle>
          <a:p>
            <a:fld id="{B580E015-9D99-420C-A960-FF16AB3B53D5}" type="datetime1">
              <a:rPr lang="en-US" smtClean="0"/>
              <a:pPr/>
              <a:t>1/11/21</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6" rIns="96651" bIns="48326" rtlCol="0" anchor="b"/>
          <a:lstStyle>
            <a:lvl1pPr algn="r">
              <a:defRPr sz="1200"/>
            </a:lvl1pPr>
          </a:lstStyle>
          <a:p>
            <a:fld id="{BFB78087-625E-46DF-906F-6D4A931B4868}" type="slidenum">
              <a:rPr lang="en-US" smtClean="0"/>
              <a:pPr/>
              <a:t>‹#›</a:t>
            </a:fld>
            <a:endParaRPr lang="en-US"/>
          </a:p>
        </p:txBody>
      </p:sp>
    </p:spTree>
    <p:extLst>
      <p:ext uri="{BB962C8B-B14F-4D97-AF65-F5344CB8AC3E}">
        <p14:creationId xmlns:p14="http://schemas.microsoft.com/office/powerpoint/2010/main" val="187511124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2T13:30:32.551"/>
    </inkml:context>
    <inkml:brush xml:id="br0">
      <inkml:brushProperty name="width" value="0.35" units="cm"/>
      <inkml:brushProperty name="height" value="0.35" units="cm"/>
      <inkml:brushProperty name="color" value="#FFFFFF"/>
    </inkml:brush>
  </inkml:definitions>
  <inkml:trace contextRef="#ctx0" brushRef="#br0">5638 203 24575,'-93'-11'0,"40"1"0,-34 7 0,60 0 0,10-1 0,-13 4 0,9-3 0,-11-3 0,15 4 0,-25-11 0,28 11 0,-34-5 0,30 3 0,-3 0 0,-5-1 0,2 2 0,2 3 0,-1 0 0,-8 0 0,-4 0 0,-1-3 0,-1-2 0,10 1 0,8-3 0,-12 6 0,18-2 0,-12 3 0,10 0 0,-2 0 0,-2 0 0,10 0 0,-16 0 0,16 0 0,-10 0 0,2 0 0,2 0 0,-10 0 0,12 0 0,-12 0 0,7 0 0,-9 0 0,6 0 0,-16 0 0,13 0 0,-14 0 0,-1 0 0,-2 0 0,-12 0 0,-11 0 0,20 0 0,-29 0 0,18 0 0,-12 0 0,-9 0 0,10 0 0,-1 0 0,3 0 0,22 0 0,-7 0 0,7 0 0,-10 0 0,10 0 0,-8 0 0,20 0 0,-8-4 0,11 3 0,0-3 0,-1 0 0,1 3 0,6-3 0,-5 4 0,11-6 0,-10 5 0,3-10 0,-5 10 0,6-3 0,-16 4 0,13 0 0,-8 0 0,6 0 0,11 0 0,-22 0 0,22 0 0,-15 0 0,13 0 0,5 0 0,-7 0 0,8 0 0,-2 0 0,-1 0 0,0 0 0,1 0 0,-13 0 0,12 0 0,-11 0 0,9 0 0,1 0 0,-11 0 0,-7 0 0,9 0 0,-13 0 0,16 0 0,-17 0 0,-4 0 0,-10 0 0,10 0 0,4 0 0,-1 0 0,9 0 0,-19 0 0,19 0 0,-9 0 0,1 0 0,8 0 0,-3 0 0,-4 0 0,-4 0 0,-13 0 0,12 0 0,-6 0 0,24 0 0,-9 0 0,-4 0 0,22 0 0,-21 0 0,24-3 0,-25 3 0,19-4 0,-19 0 0,5 3 0,2-3 0,-3-2 0,13 5 0,1-5 0,7 3 0,-25-4 0,22 3 0,-22-2 0,10 6 0,5 0 0,-10 0 0,17 0 0,-11-4 0,5 3 0,0-3 0,1 4 0,0 0 0,5 0 0,-10 0 0,9 0 0,-9 0 0,13 0 0,-7 0 0,2 0 0,2 0 0,-11 0 0,11 0 0,-22 0 0,22 0 0,-21 0 0,24 0 0,-14 0 0,2 0 0,2 0 0,-1 0 0,10 0 0,2 0 0,1 0 0,0 0 0,3 0 0,-6 0 0,2 0 0,-3 0 0,-5 0 0,7 0 0,-4 0 0,6 0 0,2 0 0,-5 0 0,6 0 0,-12 0 0,10 0 0,-7 0 0,9 0 0,0 0 0,-6 0 0,2 0 0,-6 0 0,-3 0 0,5 0 0,-5 3 0,10-3 0,0 3 0,0-3 0,-1 0 0,1 0 0,0 3 0,3 1 0,0 3 0,-3 0 0,2-1 0,1 1 0,4 3 0,3-3 0,0 6 0,3-5 0,1 1 0,9-5 0,-2-1 0,3-3 0,-1 0 0,-3 0 0,4 3 0,-1-2 0,-2 2 0,7-3 0,-6 0 0,25 0 0,-19 0 0,19 0 0,7 0 0,-11 0 0,28 0 0,-20 0 0,11 0 0,12 0 0,-8 0 0,-4 0 0,9 0 0,-17 0 0,32 0 0,-21 0 0,9 0 0,-23 0 0,9 0 0,-9 0 0,12 0 0,-12 0 0,20 0 0,-6 7 0,1-5 0,16 5 0,-16-7 0,11 0 0,-15 0 0,9 0 0,-28 0 0,17 0 0,-12 0 0,3 0 0,12 11 0,11-8 0,-26 12 0,33-8 0,-44-2 0,34 2 0,-32-3 0,21-3 0,3 3 0,-8-4 0,28 0 0,-29 0 0,31 0 0,-8 0 0,11 0 0,-11 0 0,8 0 0,-8 0 0,0 0 0,-3 0 0,-12 0 0,1 0 0,-1 0 0,-11 0 0,9 12 0,-20-9 0,8 12 0,1-14 0,2 9 0,-6-8 0,2 4 0,-5-6 0,44 19 0,-14-14 0,13 18 0,-13-22 0,-18 3 0,20 2 0,-12 1 0,1 0 0,-1-1 0,1 6 0,11-9 0,-9 14 0,9-15 0,0 10 0,-9-10 0,9 11 0,-11-12 0,-12 13 0,-3-12 0,-11 6 0,0-4 0,12-3 0,31 9 0,-10-3 0,11 1 0,-39-3 0,-12 1 0,-10-1 0,9 2 0,-7-4 0,14-3 0,-11 3 0,10-3 0,-10 3 0,11 2 0,-11-4 0,4 3 0,-5 2 0,-4-2 0,3 3 0,-5-4 0,-47 0 0,-58-2 0,-29-1 0,-2-1 0,27 1 0,27 0 0,10 0 0,-12 1-141,3-1 1,-12 0-1,-9 1 1,-3-1-1,3 1 1,8-1-1,13 1-187,-7-1 0,11 0 0,1 0-164,-32 0 0,1 0 164,29 0 0,0 0 0,1 0-164,-27 0 0,-1 0 164,17-5 0,-3-2 0,6 1-164,-5 1 0,2-2 394,6-1 0,-3-2 0,8 0-202,13 1 1,3 1 299,-12 3 0,3-1 0,-31-16 0,36 16 0,2 1 0,-18-11 0,13 6 0,-1 3 0,-12 5-118,23-5 1,-1-1 117,-27-8 983,22 6 0,-5-4 0,8 7 0,-2 5 0,-4-5 0,25 7 0,2 0 0,17 0-831,-10 0-152,9 0 0,-9 0 0,10 0 0,-22 0 0,1-6 0,-16 5 0,10-5 0,-19 6 0,17 0 0,-20-6 0,11 5 0,12-5 0,-9 6 0,20 0 0,-31 0 0,34 0 0,-33 0 0,42 0 0,-19 0 0,-1 0 0,6 0 0,-6 0 0,1 0 0,19 0 0,-19 0 0,22 0 0,-11 0 0,11 0 0,-11 0 0,11 0 0,-11 0 0,-6 0 0,8 3 0,-13-3 0,25 3 0,-24-3 0,21 6 0,-13-4 0,15 7 0,2-8 0,0 5 0,-5-2 0,5 2 0,-3 1 0,1 0 0,6 0 0,-3-1 0,6 1 0,-2 0 0,5 3 0,-2 6 0,3-4 0,0 16 0,0 2 0,0-6 0,0 6 0,0-19 0,3 2 0,4 1 0,15 11 0,6 3 0,-3-3 0,-1-4 0,-16-14 0,8 5 0,-8-3 0,14 9 0,-10-13 0,7 3 0,16 12 0,-10-14 0,18 18 0,-4-23 0,2 9 0,0 0 0,9-3 0,2 8 0,4-13 0,8 5 0,-23-3 0,43 5 0,-23-3-321,-6-2 0,2 1 321,36 10 0,-1-11 0,-2 11 0,-12-15 0,11 0 0,-8 0 0,9 0 0,-1 0 0,3 0 0,-40 0 0,0 0 0,40 0 0,-41 0 0,-1 0 0,31 0 0,-31 0 0,1 0 0,30 0 0,8 0 0,-38 0 0,-1 0 0,34 0 0,-28 0 0,1 0 0,35 0 0,-35 4 0,1 0 0,-5 1 0,1 0 0,4 0 0,-1 0 0,35 10 0,-36-6 0,1 0 0,-4-4 0,0 1 0,5 6 0,2 0 0,21-2 0,0-3 0,-18-2 0,1 2-492,19 8 0,-2 1 453,-26-10 1,-3-1 38,5 5 0,-1-1 0,-4-5 0,0-2-316,0-1 1,2-2 315,4 1 0,-1 0 0,-6 4 0,2 0 0,21-3 0,2 0 0,-19 7 0,1-1 0,11-5 0,0-2 0,-17 4 0,-3 0 0,32-4-137,8 0 137,-22 0 582,-3 0-582,0 0 983,-26 0-915,10 0 615,-27 0-683,6 0 155,-6 0-155,-1 0 0,-7 6 0,4-5 0,-6 5 0,5-3 0,-8 1 0,-35-8 0,16 5 0,-36-13 0,3 4 0,-12-19 0,-22 8 0,28 4 0,-1-1-445,-2 3 0,-1 1 445,-4-2 0,-2 0 0,-9-5 0,-1 0-492,4 0 0,-1 1 160,-10 2 0,-2 2 332,1 3 0,0 2 0,5 0 0,2 1 0,6 4 0,0-2 0,-12-7 0,4-2 0,-17 3 0,0-1 0,0 0 0,9 4-291,13 0 1,0 1 290,-10-1 789,11 2-789,3 7 983,29 0-299,-2 0-684,25 0 0,-4 0 663,0 0-663,7 0 0,-10 0 0,8 0 0,-2 0 0,-1 0 0,0 0 0,4 0 0,-9 0 0,10 0 0,-16 0 0,16 0 0,-7 0 0,9 0 0,-3 0 0,44 0 0,-25 0 0,89 0 0,-32 0-492,-11 0 0,5 0 338,9 0 0,1 0 154,-9 0 0,2 0 0,19 0 0,1 0 0,-22 0 0,-1 0 0,4 0 0,-1 0-91,29 0 91,-14 0 0,-14 0 0,-12 0 0,-16 0 0,12 0 0,-24 0 983,14 0-681,-11 0-204,-6 0-98,5 0 0,-5 0 0,17 0 0,3 0 0,-5 0 0,12 0 0,-2 0 0,10 0 0,8 0 0,0 0 0,-26 0 0,33 0 0,-22 0 0,18 6 0,8-5 0,-31 5 0,17-6 0,-31 0 0,-1 0 0,-4 0 0,-13 0 0,14 0 0,-11 0 0,33 14 0,-10-11 0,49 19 0,-29-20 0,29 6 0,-49-8 0,21 0 0,-35 0 0,8 0 0,-15 0 0,2 0 0,-10 0 0,7 0 0,-7 0 0,-1 0 0,2 9 0,-13-1 0,-1 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6T12:39:08.064"/>
    </inkml:context>
    <inkml:brush xml:id="br0">
      <inkml:brushProperty name="width" value="0.35" units="cm"/>
      <inkml:brushProperty name="height" value="0.35" units="cm"/>
      <inkml:brushProperty name="color" value="#FFFFFF"/>
    </inkml:brush>
  </inkml:definitions>
  <inkml:trace contextRef="#ctx0" brushRef="#br0">9 1 24575,'0'40'0,"0"-11"0,0-1 0,0-6 0,0 1 0,-3-1 0,2 12 0,-3-15 0,4 15 0,0-16 0,0-1 0,0-1 0,0-8 0,0 4 0,0-5 0,0 4 0,0-41 0,4 20 0,0-35 0,5 24 0,-1 3 0,-3-9 0,3 5 0,-7-1 0,7 1 0,-7 6 0,2-1 0,-3 4 0,0 2 0,0 3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6" rIns="96651" bIns="48326" rtlCol="0"/>
          <a:lstStyle>
            <a:lvl1pPr algn="l">
              <a:defRPr sz="1200" smtClean="0"/>
            </a:lvl1pPr>
          </a:lstStyle>
          <a:p>
            <a:pPr>
              <a:defRPr/>
            </a:pPr>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6" rIns="96651" bIns="48326" rtlCol="0"/>
          <a:lstStyle>
            <a:lvl1pPr algn="r">
              <a:defRPr sz="1200" smtClean="0"/>
            </a:lvl1pPr>
          </a:lstStyle>
          <a:p>
            <a:pPr>
              <a:defRPr/>
            </a:pPr>
            <a:fld id="{D3CC0252-9331-4FF0-86D9-4266274FA09C}" type="datetime1">
              <a:rPr lang="en-US" smtClean="0"/>
              <a:pPr>
                <a:defRPr/>
              </a:pPr>
              <a:t>1/11/21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6" rIns="96651" bIns="48326"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6" rIns="96651" bIns="48326"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6" rIns="96651" bIns="48326" rtlCol="0" anchor="b"/>
          <a:lstStyle>
            <a:lvl1pPr algn="r">
              <a:defRPr sz="1200" smtClean="0"/>
            </a:lvl1pPr>
          </a:lstStyle>
          <a:p>
            <a:pPr>
              <a:defRPr/>
            </a:pPr>
            <a:fld id="{1E3F3835-ECF3-475F-A1ED-53F69F7B1D2A}" type="slidenum">
              <a:rPr lang="en-US"/>
              <a:pPr>
                <a:defRPr/>
              </a:pPr>
              <a:t>‹#›</a:t>
            </a:fld>
            <a:endParaRPr lang="en-US"/>
          </a:p>
        </p:txBody>
      </p:sp>
    </p:spTree>
    <p:extLst>
      <p:ext uri="{BB962C8B-B14F-4D97-AF65-F5344CB8AC3E}">
        <p14:creationId xmlns:p14="http://schemas.microsoft.com/office/powerpoint/2010/main" val="144700357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26CAC-EB4F-4B7C-BCDE-D63BA590E46E}" type="slidenum">
              <a:rPr lang="en-US"/>
              <a:pPr/>
              <a:t>4</a:t>
            </a:fld>
            <a:endParaRPr lang="en-US"/>
          </a:p>
        </p:txBody>
      </p:sp>
    </p:spTree>
    <p:extLst>
      <p:ext uri="{BB962C8B-B14F-4D97-AF65-F5344CB8AC3E}">
        <p14:creationId xmlns:p14="http://schemas.microsoft.com/office/powerpoint/2010/main" val="211399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26CAC-EB4F-4B7C-BCDE-D63BA590E46E}" type="slidenum">
              <a:rPr lang="en-US"/>
              <a:pPr/>
              <a:t>5</a:t>
            </a:fld>
            <a:endParaRPr lang="en-US"/>
          </a:p>
        </p:txBody>
      </p:sp>
    </p:spTree>
    <p:extLst>
      <p:ext uri="{BB962C8B-B14F-4D97-AF65-F5344CB8AC3E}">
        <p14:creationId xmlns:p14="http://schemas.microsoft.com/office/powerpoint/2010/main" val="12726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26CAC-EB4F-4B7C-BCDE-D63BA590E46E}" type="slidenum">
              <a:rPr lang="en-US"/>
              <a:pPr/>
              <a:t>6</a:t>
            </a:fld>
            <a:endParaRPr lang="en-US"/>
          </a:p>
        </p:txBody>
      </p:sp>
    </p:spTree>
    <p:extLst>
      <p:ext uri="{BB962C8B-B14F-4D97-AF65-F5344CB8AC3E}">
        <p14:creationId xmlns:p14="http://schemas.microsoft.com/office/powerpoint/2010/main" val="112586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26CAC-EB4F-4B7C-BCDE-D63BA590E46E}" type="slidenum">
              <a:rPr lang="en-US"/>
              <a:pPr/>
              <a:t>7</a:t>
            </a:fld>
            <a:endParaRPr lang="en-US"/>
          </a:p>
        </p:txBody>
      </p:sp>
    </p:spTree>
    <p:extLst>
      <p:ext uri="{BB962C8B-B14F-4D97-AF65-F5344CB8AC3E}">
        <p14:creationId xmlns:p14="http://schemas.microsoft.com/office/powerpoint/2010/main" val="1240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4778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9843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1387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6E4E7AB-DAC9-4177-B413-62033E0ED8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993740-2C15-4B07-A409-981AE7B17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F089D01-EF64-44F7-959E-126D69DE85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5814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73AAAD1-663C-9F46-9A5F-183B2A693DCE}" type="slidenum">
              <a:rPr lang="en-US"/>
              <a:pPr>
                <a:defRPr/>
              </a:pPr>
              <a:t>‹#›</a:t>
            </a:fld>
            <a:endParaRPr lang="en-US"/>
          </a:p>
        </p:txBody>
      </p:sp>
    </p:spTree>
    <p:extLst>
      <p:ext uri="{BB962C8B-B14F-4D97-AF65-F5344CB8AC3E}">
        <p14:creationId xmlns:p14="http://schemas.microsoft.com/office/powerpoint/2010/main" val="144372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xfrm>
            <a:off x="6553200" y="6248400"/>
            <a:ext cx="1905000" cy="457200"/>
          </a:xfrm>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592162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19" name="Shape 19"/>
          <p:cNvSpPr>
            <a:spLocks noGrp="1"/>
          </p:cNvSpPr>
          <p:nvPr>
            <p:ph type="sldNum" sz="quarter" idx="2"/>
          </p:nvPr>
        </p:nvSpPr>
        <p:spPr>
          <a:xfrm>
            <a:off x="6553200" y="6248400"/>
            <a:ext cx="1905000" cy="457200"/>
          </a:xfrm>
          <a:prstGeom prst="rect">
            <a:avLst/>
          </a:prstGeom>
        </p:spPr>
        <p:txBody>
          <a:bodyPr/>
          <a:lstStyle/>
          <a:p>
            <a:pPr lvl="0"/>
            <a:fld id="{86CB4B4D-7CA3-9044-876B-883B54F8677D}" type="slidenum">
              <a:t>‹#›</a:t>
            </a:fld>
            <a:endParaRPr/>
          </a:p>
        </p:txBody>
      </p:sp>
      <p:sp>
        <p:nvSpPr>
          <p:cNvPr id="20" name="Shape 20"/>
          <p:cNvSpPr>
            <a:spLocks noGrp="1"/>
          </p:cNvSpPr>
          <p:nvPr>
            <p:ph type="title"/>
          </p:nvPr>
        </p:nvSpPr>
        <p:spPr>
          <a:prstGeom prst="rect">
            <a:avLst/>
          </a:prstGeom>
        </p:spPr>
        <p:txBody>
          <a:bodyPr/>
          <a:lstStyle/>
          <a:p>
            <a:pPr lvl="0">
              <a:defRPr sz="1800"/>
            </a:pPr>
            <a:r>
              <a:rPr sz="2400"/>
              <a:t>Title Text</a:t>
            </a:r>
          </a:p>
        </p:txBody>
      </p:sp>
    </p:spTree>
    <p:extLst>
      <p:ext uri="{BB962C8B-B14F-4D97-AF65-F5344CB8AC3E}">
        <p14:creationId xmlns:p14="http://schemas.microsoft.com/office/powerpoint/2010/main" val="327045565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3.wmf"/><Relationship Id="rId5" Type="http://schemas.openxmlformats.org/officeDocument/2006/relationships/oleObject" Target="../embeddings/oleObject3.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8.wmf"/><Relationship Id="rId5" Type="http://schemas.openxmlformats.org/officeDocument/2006/relationships/oleObject" Target="../embeddings/oleObject7.bin"/><Relationship Id="rId4" Type="http://schemas.openxmlformats.org/officeDocument/2006/relationships/image" Target="../media/image67.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2895600"/>
            <a:ext cx="7696200" cy="3505200"/>
          </a:xfrm>
          <a:prstGeom prst="rect">
            <a:avLst/>
          </a:prstGeom>
        </p:spPr>
        <p:txBody>
          <a:bodyPr lIns="0" tIns="0" rIns="0" bIns="0">
            <a:normAutofit/>
          </a:bodyPr>
          <a:lstStyle/>
          <a:p>
            <a:pPr lvl="0">
              <a:defRPr sz="1800"/>
            </a:pPr>
            <a:r>
              <a:rPr sz="2800" dirty="0">
                <a:effectLst>
                  <a:outerShdw blurRad="12700" dist="25400" dir="2700000" rotWithShape="0">
                    <a:srgbClr val="DDDDDD"/>
                  </a:outerShdw>
                </a:effectLst>
                <a:latin typeface="Times New Roman Bold"/>
                <a:ea typeface="Times New Roman Bold"/>
                <a:cs typeface="Times New Roman Bold"/>
                <a:sym typeface="Times New Roman Bold"/>
              </a:rPr>
              <a:t>EEL 6</a:t>
            </a:r>
            <a:r>
              <a:rPr lang="en-US" sz="2800" dirty="0">
                <a:effectLst>
                  <a:outerShdw blurRad="12700" dist="25400" dir="2700000" rotWithShape="0">
                    <a:srgbClr val="DDDDDD"/>
                  </a:outerShdw>
                </a:effectLst>
                <a:latin typeface="Times New Roman Bold"/>
                <a:ea typeface="Times New Roman Bold"/>
                <a:cs typeface="Times New Roman Bold"/>
                <a:sym typeface="Times New Roman Bold"/>
              </a:rPr>
              <a:t>2</a:t>
            </a:r>
            <a:r>
              <a:rPr sz="2800" dirty="0">
                <a:effectLst>
                  <a:outerShdw blurRad="12700" dist="25400" dir="2700000" rotWithShape="0">
                    <a:srgbClr val="DDDDDD"/>
                  </a:outerShdw>
                </a:effectLst>
                <a:latin typeface="Times New Roman Bold"/>
                <a:ea typeface="Times New Roman Bold"/>
                <a:cs typeface="Times New Roman Bold"/>
                <a:sym typeface="Times New Roman Bold"/>
              </a:rPr>
              <a:t>46 POWER ELECTRONICS II</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sz="2800" dirty="0">
                <a:effectLst>
                  <a:outerShdw blurRad="12700" dist="25400" dir="2700000" rotWithShape="0">
                    <a:srgbClr val="DDDDDD"/>
                  </a:outerShdw>
                </a:effectLst>
                <a:latin typeface="Times New Roman Bold"/>
                <a:ea typeface="Times New Roman Bold"/>
                <a:cs typeface="Times New Roman Bold"/>
                <a:sym typeface="Times New Roman Bold"/>
              </a:rPr>
              <a:t> </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sz="2800" dirty="0">
                <a:effectLst>
                  <a:outerShdw blurRad="12700" dist="25400" dir="2700000" rotWithShape="0">
                    <a:srgbClr val="DDDDDD"/>
                  </a:outerShdw>
                </a:effectLst>
                <a:latin typeface="Times New Roman Bold"/>
                <a:ea typeface="Times New Roman Bold"/>
                <a:cs typeface="Times New Roman Bold"/>
                <a:sym typeface="Times New Roman Bold"/>
              </a:rPr>
              <a:t> Issa Batarseh</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sz="1600" dirty="0">
                <a:effectLst>
                  <a:outerShdw blurRad="12700" dist="25400" dir="2700000" rotWithShape="0">
                    <a:srgbClr val="DDDDDD"/>
                  </a:outerShdw>
                </a:effectLst>
              </a:rPr>
            </a:br>
            <a:endParaRPr sz="1600" dirty="0">
              <a:effectLst>
                <a:outerShdw blurRad="12700" dist="25400" dir="2700000" rotWithShape="0">
                  <a:srgbClr val="DDDDDD"/>
                </a:outerShdw>
              </a:effectLst>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
        <p:nvSpPr>
          <p:cNvPr id="2" name="TextBox 1"/>
          <p:cNvSpPr txBox="1"/>
          <p:nvPr/>
        </p:nvSpPr>
        <p:spPr>
          <a:xfrm>
            <a:off x="1124134" y="-3164830"/>
            <a:ext cx="184666"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748789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a:latin typeface="Times New Roman Bold"/>
                <a:ea typeface="Times New Roman Bold"/>
                <a:cs typeface="Times New Roman Bold"/>
                <a:sym typeface="Times New Roman Bold"/>
              </a:rPr>
              <a:t>Figures of Merit</a:t>
            </a:r>
            <a:br>
              <a:rPr sz="2800">
                <a:latin typeface="Times New Roman Bold"/>
                <a:ea typeface="Times New Roman Bold"/>
                <a:cs typeface="Times New Roman Bold"/>
                <a:sym typeface="Times New Roman Bold"/>
              </a:rPr>
            </a:br>
            <a:r>
              <a:rPr sz="2800">
                <a:latin typeface="Times New Roman Bold"/>
                <a:ea typeface="Times New Roman Bold"/>
                <a:cs typeface="Times New Roman Bold"/>
                <a:sym typeface="Times New Roman Bold"/>
              </a:rPr>
              <a:t> for Power Electronic Converters</a:t>
            </a:r>
          </a:p>
        </p:txBody>
      </p:sp>
      <p:sp>
        <p:nvSpPr>
          <p:cNvPr id="65" name="Shape 65"/>
          <p:cNvSpPr>
            <a:spLocks noGrp="1"/>
          </p:cNvSpPr>
          <p:nvPr>
            <p:ph type="body" idx="1"/>
          </p:nvPr>
        </p:nvSpPr>
        <p:spPr>
          <a:xfrm>
            <a:off x="685800" y="1219200"/>
            <a:ext cx="8001000" cy="5334000"/>
          </a:xfrm>
          <a:prstGeom prst="rect">
            <a:avLst/>
          </a:prstGeom>
        </p:spPr>
        <p:txBody>
          <a:bodyPr lIns="0" tIns="0" rIns="0" bIns="0">
            <a:normAutofit/>
          </a:bodyPr>
          <a:lstStyle/>
          <a:p>
            <a:pPr marL="457200" lvl="0" indent="-457200" algn="l">
              <a:lnSpc>
                <a:spcPct val="90000"/>
              </a:lnSpc>
              <a:spcBef>
                <a:spcPts val="500"/>
              </a:spcBef>
              <a:buChar char="•"/>
            </a:pPr>
            <a:r>
              <a:rPr sz="2400" dirty="0">
                <a:latin typeface="Times New Roman Bold"/>
                <a:ea typeface="Times New Roman Bold"/>
                <a:cs typeface="Times New Roman Bold"/>
                <a:sym typeface="Times New Roman Bold"/>
              </a:rPr>
              <a:t>What is the objective?</a:t>
            </a:r>
          </a:p>
          <a:p>
            <a:pPr marL="838200" lvl="1" indent="-381000" algn="l">
              <a:lnSpc>
                <a:spcPct val="90000"/>
              </a:lnSpc>
              <a:spcBef>
                <a:spcPts val="500"/>
              </a:spcBef>
            </a:pPr>
            <a:r>
              <a:rPr sz="2400" dirty="0">
                <a:latin typeface="Times New Roman Bold"/>
                <a:ea typeface="Times New Roman Bold"/>
                <a:cs typeface="Times New Roman Bold"/>
                <a:sym typeface="Times New Roman Bold"/>
              </a:rPr>
              <a:t>Overall goal: To produce a converter that performs well in these areas:</a:t>
            </a:r>
          </a:p>
          <a:p>
            <a:pPr marL="1200150" lvl="2" indent="-285750" algn="l">
              <a:lnSpc>
                <a:spcPct val="90000"/>
              </a:lnSpc>
            </a:pPr>
            <a:r>
              <a:rPr sz="2000" dirty="0">
                <a:latin typeface="Times New Roman Bold"/>
                <a:ea typeface="Times New Roman Bold"/>
                <a:cs typeface="Times New Roman Bold"/>
                <a:sym typeface="Times New Roman Bold"/>
              </a:rPr>
              <a:t>Efficiency</a:t>
            </a:r>
          </a:p>
          <a:p>
            <a:pPr marL="1200150" lvl="2" indent="-285750" algn="l">
              <a:lnSpc>
                <a:spcPct val="90000"/>
              </a:lnSpc>
            </a:pPr>
            <a:r>
              <a:rPr sz="2000" dirty="0">
                <a:latin typeface="Times New Roman Bold"/>
                <a:ea typeface="Times New Roman Bold"/>
                <a:cs typeface="Times New Roman Bold"/>
                <a:sym typeface="Times New Roman Bold"/>
              </a:rPr>
              <a:t>Transient Response</a:t>
            </a:r>
          </a:p>
          <a:p>
            <a:pPr marL="1200150" lvl="2" indent="-285750" algn="l">
              <a:lnSpc>
                <a:spcPct val="90000"/>
              </a:lnSpc>
            </a:pPr>
            <a:r>
              <a:rPr sz="2000" dirty="0">
                <a:latin typeface="Times New Roman Bold"/>
                <a:ea typeface="Times New Roman Bold"/>
                <a:cs typeface="Times New Roman Bold"/>
                <a:sym typeface="Times New Roman Bold"/>
              </a:rPr>
              <a:t>Load and Line Regulation</a:t>
            </a:r>
          </a:p>
          <a:p>
            <a:pPr marL="1200150" lvl="2" indent="-285750" algn="l">
              <a:lnSpc>
                <a:spcPct val="90000"/>
              </a:lnSpc>
            </a:pPr>
            <a:r>
              <a:rPr sz="2000" dirty="0">
                <a:latin typeface="Times New Roman Bold"/>
                <a:ea typeface="Times New Roman Bold"/>
                <a:cs typeface="Times New Roman Bold"/>
                <a:sym typeface="Times New Roman Bold"/>
              </a:rPr>
              <a:t>Power Density</a:t>
            </a:r>
          </a:p>
          <a:p>
            <a:pPr marL="1200150" lvl="2" indent="-285750" algn="l">
              <a:lnSpc>
                <a:spcPct val="90000"/>
              </a:lnSpc>
            </a:pPr>
            <a:r>
              <a:rPr sz="2000" dirty="0">
                <a:latin typeface="Times New Roman Bold"/>
                <a:ea typeface="Times New Roman Bold"/>
                <a:cs typeface="Times New Roman Bold"/>
                <a:sym typeface="Times New Roman Bold"/>
              </a:rPr>
              <a:t>Input/Output Distortion (Input Power Factor)</a:t>
            </a:r>
          </a:p>
          <a:p>
            <a:pPr marL="1200150" lvl="2" indent="-285750" algn="l">
              <a:lnSpc>
                <a:spcPct val="90000"/>
              </a:lnSpc>
            </a:pPr>
            <a:r>
              <a:rPr sz="2000" dirty="0">
                <a:latin typeface="Times New Roman Bold"/>
                <a:ea typeface="Times New Roman Bold"/>
                <a:cs typeface="Times New Roman Bold"/>
                <a:sym typeface="Times New Roman Bold"/>
              </a:rPr>
              <a:t>Reliability (MTBF)</a:t>
            </a:r>
          </a:p>
          <a:p>
            <a:pPr marL="1200150" lvl="2" indent="-285750" algn="l">
              <a:lnSpc>
                <a:spcPct val="90000"/>
              </a:lnSpc>
            </a:pPr>
            <a:r>
              <a:rPr sz="2000" dirty="0">
                <a:latin typeface="Times New Roman Bold"/>
                <a:ea typeface="Times New Roman Bold"/>
                <a:cs typeface="Times New Roman Bold"/>
                <a:sym typeface="Times New Roman Bold"/>
              </a:rPr>
              <a:t>Cost</a:t>
            </a:r>
          </a:p>
          <a:p>
            <a:pPr marL="838200" lvl="1" indent="-381000" algn="l">
              <a:lnSpc>
                <a:spcPct val="90000"/>
              </a:lnSpc>
              <a:spcBef>
                <a:spcPts val="500"/>
              </a:spcBef>
            </a:pPr>
            <a:r>
              <a:rPr sz="2400" dirty="0">
                <a:latin typeface="Times New Roman Bold"/>
                <a:ea typeface="Times New Roman Bold"/>
                <a:cs typeface="Times New Roman Bold"/>
                <a:sym typeface="Times New Roman Bold"/>
              </a:rPr>
              <a:t>In the final analysis, the job is to process and control the flow of electric energy by supplying currents/voltages in a form most suited to both the load and energy source</a:t>
            </a:r>
          </a:p>
        </p:txBody>
      </p:sp>
    </p:spTree>
    <p:extLst>
      <p:ext uri="{BB962C8B-B14F-4D97-AF65-F5344CB8AC3E}">
        <p14:creationId xmlns:p14="http://schemas.microsoft.com/office/powerpoint/2010/main" val="19762340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Modern Power Electronics</a:t>
            </a:r>
          </a:p>
        </p:txBody>
      </p:sp>
      <p:sp>
        <p:nvSpPr>
          <p:cNvPr id="36" name="Shape 36"/>
          <p:cNvSpPr>
            <a:spLocks noGrp="1"/>
          </p:cNvSpPr>
          <p:nvPr>
            <p:ph type="body" idx="1"/>
          </p:nvPr>
        </p:nvSpPr>
        <p:spPr>
          <a:xfrm>
            <a:off x="990600" y="1143000"/>
            <a:ext cx="8153400" cy="5334000"/>
          </a:xfrm>
          <a:prstGeom prst="rect">
            <a:avLst/>
          </a:prstGeom>
        </p:spPr>
        <p:txBody>
          <a:bodyPr lIns="0" tIns="0" rIns="0" bIns="0">
            <a:normAutofit/>
          </a:bodyPr>
          <a:lstStyle/>
          <a:p>
            <a:pPr lvl="0">
              <a:buSzTx/>
              <a:buNone/>
            </a:pPr>
            <a:endParaRPr sz="1400" i="1" dirty="0"/>
          </a:p>
          <a:p>
            <a:pPr marL="457200" lvl="0" indent="-457200" algn="l">
              <a:spcBef>
                <a:spcPts val="500"/>
              </a:spcBef>
              <a:buChar char="•"/>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Can have efficiencies approaching 100%</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Uses switches in saturation mode (On of Off)</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On state-resistance can be down in tenths of Ohms</a:t>
            </a:r>
          </a:p>
          <a:p>
            <a:pPr marL="457200" lvl="0" indent="-457200" algn="l">
              <a:spcBef>
                <a:spcPts val="500"/>
              </a:spcBef>
              <a:buChar char="•"/>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Are much smaller than predecessors</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High switching frequency means smaller magnetic components.</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Reduced losses means smaller package size</a:t>
            </a:r>
          </a:p>
          <a:p>
            <a:pPr marL="457200" lvl="0" indent="-457200" algn="l">
              <a:spcBef>
                <a:spcPts val="500"/>
              </a:spcBef>
              <a:buChar char="•"/>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Net effect is better efficiency, greater power density (10’sW/in^3 attainable)</a:t>
            </a:r>
          </a:p>
        </p:txBody>
      </p:sp>
    </p:spTree>
    <p:extLst>
      <p:ext uri="{BB962C8B-B14F-4D97-AF65-F5344CB8AC3E}">
        <p14:creationId xmlns:p14="http://schemas.microsoft.com/office/powerpoint/2010/main" val="19692175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Industrial Applications</a:t>
            </a:r>
          </a:p>
        </p:txBody>
      </p:sp>
      <p:sp>
        <p:nvSpPr>
          <p:cNvPr id="68" name="Shape 68"/>
          <p:cNvSpPr>
            <a:spLocks noGrp="1"/>
          </p:cNvSpPr>
          <p:nvPr>
            <p:ph type="body" idx="1"/>
          </p:nvPr>
        </p:nvSpPr>
        <p:spPr>
          <a:xfrm>
            <a:off x="990600" y="1143000"/>
            <a:ext cx="8153400" cy="5486400"/>
          </a:xfrm>
          <a:prstGeom prst="rect">
            <a:avLst/>
          </a:prstGeom>
        </p:spPr>
        <p:txBody>
          <a:bodyPr lIns="0" tIns="0" rIns="0" bIns="0">
            <a:normAutofit/>
          </a:bodyPr>
          <a:lstStyle/>
          <a:p>
            <a:pPr lvl="0">
              <a:spcBef>
                <a:spcPts val="500"/>
              </a:spcBef>
              <a:buChar char="•"/>
            </a:pPr>
            <a:endParaRPr sz="1400" i="1" dirty="0"/>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Solar Energy Conversion (PV)</a:t>
            </a: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SMPS</a:t>
            </a:r>
            <a:endParaRPr lang="en-US" sz="24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PFC</a:t>
            </a:r>
            <a:endParaRPr lang="en-US" sz="24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Soft-Switching</a:t>
            </a:r>
            <a:r>
              <a:rPr lang="en-US" sz="2400" dirty="0">
                <a:effectLst>
                  <a:outerShdw blurRad="12700" dist="25400" dir="2700000" rotWithShape="0">
                    <a:srgbClr val="DDDDDD"/>
                  </a:outerShdw>
                </a:effectLst>
                <a:latin typeface="Times New Roman Bold"/>
                <a:ea typeface="Times New Roman Bold"/>
                <a:cs typeface="Times New Roman Bold"/>
                <a:sym typeface="Times New Roman Bold"/>
              </a:rPr>
              <a:t> converters</a:t>
            </a:r>
            <a:endParaRPr sz="24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LED Drivers</a:t>
            </a: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Uninterruptible Power Supplies</a:t>
            </a:r>
            <a:endParaRPr lang="en-US" sz="24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Motor Drives</a:t>
            </a:r>
            <a:endParaRPr lang="en-US" sz="24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lvl="0" algn="l">
              <a:spcBef>
                <a:spcPts val="500"/>
              </a:spcBef>
            </a:pPr>
            <a:r>
              <a:rPr lang="en-US" sz="2400" dirty="0">
                <a:effectLst>
                  <a:outerShdw blurRad="12700" dist="25400" dir="2700000" rotWithShape="0">
                    <a:srgbClr val="DDDDDD"/>
                  </a:outerShdw>
                </a:effectLst>
                <a:latin typeface="Times New Roman Bold"/>
                <a:ea typeface="Times New Roman Bold"/>
                <a:cs typeface="Times New Roman Bold"/>
                <a:sym typeface="Times New Roman Bold"/>
              </a:rPr>
              <a:t>EV and E2G and G2E</a:t>
            </a:r>
          </a:p>
          <a:p>
            <a:pPr lvl="0" algn="l">
              <a:spcBef>
                <a:spcPts val="500"/>
              </a:spcBef>
            </a:pPr>
            <a:r>
              <a:rPr lang="en-US" sz="2400" dirty="0">
                <a:effectLst>
                  <a:outerShdw blurRad="12700" dist="25400" dir="2700000" rotWithShape="0">
                    <a:srgbClr val="DDDDDD"/>
                  </a:outerShdw>
                </a:effectLst>
                <a:latin typeface="Times New Roman Bold"/>
                <a:ea typeface="Times New Roman Bold"/>
                <a:cs typeface="Times New Roman Bold"/>
                <a:sym typeface="Times New Roman Bold"/>
              </a:rPr>
              <a:t>System Integration</a:t>
            </a:r>
            <a:endParaRPr sz="2400" dirty="0">
              <a:effectLst>
                <a:outerShdw blurRad="12700" dist="25400" dir="2700000" rotWithShape="0">
                  <a:srgbClr val="DDDDDD"/>
                </a:outerShdw>
              </a:effectLst>
              <a:latin typeface="Times New Roman Bold"/>
              <a:ea typeface="Times New Roman Bold"/>
              <a:cs typeface="Times New Roman Bold"/>
              <a:sym typeface="Times New Roman Bold"/>
            </a:endParaRPr>
          </a:p>
        </p:txBody>
      </p:sp>
    </p:spTree>
    <p:extLst>
      <p:ext uri="{BB962C8B-B14F-4D97-AF65-F5344CB8AC3E}">
        <p14:creationId xmlns:p14="http://schemas.microsoft.com/office/powerpoint/2010/main" val="39667818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5229" y="1271752"/>
            <a:ext cx="588818" cy="1549400"/>
            <a:chOff x="230909" y="0"/>
            <a:chExt cx="588818" cy="1549400"/>
          </a:xfrm>
        </p:grpSpPr>
        <p:sp>
          <p:nvSpPr>
            <p:cNvPr id="3" name="Rectangle 2"/>
            <p:cNvSpPr/>
            <p:nvPr/>
          </p:nvSpPr>
          <p:spPr>
            <a:xfrm>
              <a:off x="254000" y="0"/>
              <a:ext cx="565727" cy="53109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sp>
          <p:nvSpPr>
            <p:cNvPr id="4" name="Rectangle 3"/>
            <p:cNvSpPr/>
            <p:nvPr/>
          </p:nvSpPr>
          <p:spPr>
            <a:xfrm>
              <a:off x="230909" y="1018309"/>
              <a:ext cx="565727" cy="53109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Times New Roman"/>
                <a:ea typeface="Times New Roman"/>
                <a:cs typeface="Times New Roman"/>
                <a:sym typeface="Times New Roman"/>
              </a:endParaRPr>
            </a:p>
          </p:txBody>
        </p:sp>
      </p:gr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E219AA1-B48C-ED4C-A493-7BA27B172B9B}"/>
                  </a:ext>
                </a:extLst>
              </p14:cNvPr>
              <p14:cNvContentPartPr/>
              <p14:nvPr/>
            </p14:nvContentPartPr>
            <p14:xfrm>
              <a:off x="9019258" y="6775452"/>
              <a:ext cx="19080" cy="122760"/>
            </p14:xfrm>
          </p:contentPart>
        </mc:Choice>
        <mc:Fallback xmlns="">
          <p:pic>
            <p:nvPicPr>
              <p:cNvPr id="6" name="Ink 5">
                <a:extLst>
                  <a:ext uri="{FF2B5EF4-FFF2-40B4-BE49-F238E27FC236}">
                    <a16:creationId xmlns:a16="http://schemas.microsoft.com/office/drawing/2014/main" id="{9E219AA1-B48C-ED4C-A493-7BA27B172B9B}"/>
                  </a:ext>
                </a:extLst>
              </p:cNvPr>
              <p:cNvPicPr/>
              <p:nvPr/>
            </p:nvPicPr>
            <p:blipFill>
              <a:blip r:embed="rId3"/>
              <a:stretch>
                <a:fillRect/>
              </a:stretch>
            </p:blipFill>
            <p:spPr>
              <a:xfrm>
                <a:off x="8956618" y="6712812"/>
                <a:ext cx="144720" cy="248400"/>
              </a:xfrm>
              <a:prstGeom prst="rect">
                <a:avLst/>
              </a:prstGeom>
            </p:spPr>
          </p:pic>
        </mc:Fallback>
      </mc:AlternateContent>
      <p:pic>
        <p:nvPicPr>
          <p:cNvPr id="8" name="Picture 7" descr="A close up of a map&#10;&#10;Description automatically generated">
            <a:extLst>
              <a:ext uri="{FF2B5EF4-FFF2-40B4-BE49-F238E27FC236}">
                <a16:creationId xmlns:a16="http://schemas.microsoft.com/office/drawing/2014/main" id="{7CC3DA30-EC5F-104E-B2A0-99B6A1CF7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1"/>
            <a:ext cx="9144000" cy="5901373"/>
          </a:xfrm>
          <a:prstGeom prst="rect">
            <a:avLst/>
          </a:prstGeom>
        </p:spPr>
      </p:pic>
      <p:sp>
        <p:nvSpPr>
          <p:cNvPr id="9" name="Shape 47">
            <a:extLst>
              <a:ext uri="{FF2B5EF4-FFF2-40B4-BE49-F238E27FC236}">
                <a16:creationId xmlns:a16="http://schemas.microsoft.com/office/drawing/2014/main" id="{F2E7C118-D600-3240-938F-58F4262EE896}"/>
              </a:ext>
            </a:extLst>
          </p:cNvPr>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b="1" dirty="0">
                <a:solidFill>
                  <a:schemeClr val="accent2">
                    <a:lumMod val="75000"/>
                  </a:schemeClr>
                </a:solidFill>
                <a:latin typeface="Times New Roman Bold"/>
                <a:ea typeface="Times New Roman Bold"/>
                <a:cs typeface="Times New Roman Bold"/>
                <a:sym typeface="Times New Roman Bold"/>
              </a:rPr>
              <a:t>Power Electronics </a:t>
            </a:r>
            <a:br>
              <a:rPr sz="2800" b="1" dirty="0">
                <a:solidFill>
                  <a:schemeClr val="accent2">
                    <a:lumMod val="75000"/>
                  </a:schemeClr>
                </a:solidFill>
                <a:latin typeface="Times New Roman Bold"/>
                <a:ea typeface="Times New Roman Bold"/>
                <a:cs typeface="Times New Roman Bold"/>
                <a:sym typeface="Times New Roman Bold"/>
              </a:rPr>
            </a:br>
            <a:r>
              <a:rPr lang="en-US" sz="2800" b="1" dirty="0">
                <a:solidFill>
                  <a:schemeClr val="accent2">
                    <a:lumMod val="75000"/>
                  </a:schemeClr>
                </a:solidFill>
                <a:latin typeface="Times New Roman Bold"/>
                <a:ea typeface="Times New Roman Bold"/>
                <a:cs typeface="Times New Roman Bold"/>
                <a:sym typeface="Times New Roman Bold"/>
              </a:rPr>
              <a:t>In terms of</a:t>
            </a:r>
            <a:r>
              <a:rPr sz="2800" b="1" dirty="0">
                <a:solidFill>
                  <a:schemeClr val="accent2">
                    <a:lumMod val="75000"/>
                  </a:schemeClr>
                </a:solidFill>
                <a:latin typeface="Times New Roman Bold"/>
                <a:ea typeface="Times New Roman Bold"/>
                <a:cs typeface="Times New Roman Bold"/>
                <a:sym typeface="Times New Roman Bold"/>
              </a:rPr>
              <a:t> </a:t>
            </a:r>
            <a:r>
              <a:rPr lang="en-US" sz="2800" b="1" dirty="0">
                <a:solidFill>
                  <a:schemeClr val="accent2">
                    <a:lumMod val="75000"/>
                  </a:schemeClr>
                </a:solidFill>
                <a:latin typeface="Times New Roman Bold"/>
                <a:ea typeface="Times New Roman Bold"/>
                <a:cs typeface="Times New Roman Bold"/>
                <a:sym typeface="Times New Roman Bold"/>
              </a:rPr>
              <a:t>Fundamental Functions</a:t>
            </a:r>
            <a:endParaRPr sz="2800" b="1" dirty="0">
              <a:solidFill>
                <a:schemeClr val="accent2">
                  <a:lumMod val="75000"/>
                </a:schemeClr>
              </a:solidFill>
              <a:latin typeface="Times New Roman Bold"/>
              <a:ea typeface="Times New Roman Bold"/>
              <a:cs typeface="Times New Roman Bold"/>
              <a:sym typeface="Times New Roman Bold"/>
            </a:endParaRPr>
          </a:p>
        </p:txBody>
      </p:sp>
    </p:spTree>
    <p:extLst>
      <p:ext uri="{BB962C8B-B14F-4D97-AF65-F5344CB8AC3E}">
        <p14:creationId xmlns:p14="http://schemas.microsoft.com/office/powerpoint/2010/main" val="355546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8708" y="758925"/>
            <a:ext cx="7225145" cy="886268"/>
          </a:xfrm>
          <a:prstGeom prst="rect">
            <a:avLst/>
          </a:prstGeom>
        </p:spPr>
        <p:txBody>
          <a:bodyPr vert="horz" wrap="square" lIns="0" tIns="0" rIns="0" bIns="0" rtlCol="0">
            <a:spAutoFit/>
          </a:bodyPr>
          <a:lstStyle/>
          <a:p>
            <a:pPr marL="318546" indent="-307149">
              <a:buClr>
                <a:srgbClr val="233F13"/>
              </a:buClr>
              <a:buFont typeface="Arial"/>
              <a:buChar char="•"/>
              <a:tabLst>
                <a:tab pos="319115" algn="l"/>
              </a:tabLst>
            </a:pPr>
            <a:r>
              <a:rPr sz="1800" spc="-36" dirty="0">
                <a:solidFill>
                  <a:srgbClr val="233F13"/>
                </a:solidFill>
                <a:latin typeface="Calibri"/>
                <a:cs typeface="Calibri"/>
              </a:rPr>
              <a:t>P</a:t>
            </a:r>
            <a:r>
              <a:rPr sz="1800" spc="-13" dirty="0">
                <a:solidFill>
                  <a:srgbClr val="233F13"/>
                </a:solidFill>
                <a:latin typeface="Calibri"/>
                <a:cs typeface="Calibri"/>
              </a:rPr>
              <a:t>o</a:t>
            </a:r>
            <a:r>
              <a:rPr sz="1800" spc="-18" dirty="0">
                <a:solidFill>
                  <a:srgbClr val="233F13"/>
                </a:solidFill>
                <a:latin typeface="Calibri"/>
                <a:cs typeface="Calibri"/>
              </a:rPr>
              <a:t>w</a:t>
            </a:r>
            <a:r>
              <a:rPr sz="1800" spc="-4" dirty="0">
                <a:solidFill>
                  <a:srgbClr val="233F13"/>
                </a:solidFill>
                <a:latin typeface="Calibri"/>
                <a:cs typeface="Calibri"/>
              </a:rPr>
              <a:t>e</a:t>
            </a:r>
            <a:r>
              <a:rPr sz="1800" dirty="0">
                <a:solidFill>
                  <a:srgbClr val="233F13"/>
                </a:solidFill>
                <a:latin typeface="Calibri"/>
                <a:cs typeface="Calibri"/>
              </a:rPr>
              <a:t>r</a:t>
            </a:r>
            <a:r>
              <a:rPr sz="1800" spc="-13" dirty="0">
                <a:solidFill>
                  <a:srgbClr val="233F13"/>
                </a:solidFill>
                <a:latin typeface="Calibri"/>
                <a:cs typeface="Calibri"/>
              </a:rPr>
              <a:t> </a:t>
            </a:r>
            <a:r>
              <a:rPr sz="1800" spc="-4" dirty="0">
                <a:solidFill>
                  <a:srgbClr val="233F13"/>
                </a:solidFill>
                <a:latin typeface="Calibri"/>
                <a:cs typeface="Calibri"/>
              </a:rPr>
              <a:t>ele</a:t>
            </a:r>
            <a:r>
              <a:rPr sz="1800" dirty="0">
                <a:solidFill>
                  <a:srgbClr val="233F13"/>
                </a:solidFill>
                <a:latin typeface="Calibri"/>
                <a:cs typeface="Calibri"/>
              </a:rPr>
              <a:t>ct</a:t>
            </a:r>
            <a:r>
              <a:rPr sz="1800" spc="-36" dirty="0">
                <a:solidFill>
                  <a:srgbClr val="233F13"/>
                </a:solidFill>
                <a:latin typeface="Calibri"/>
                <a:cs typeface="Calibri"/>
              </a:rPr>
              <a:t>r</a:t>
            </a:r>
            <a:r>
              <a:rPr sz="1800" spc="-4" dirty="0">
                <a:solidFill>
                  <a:srgbClr val="233F13"/>
                </a:solidFill>
                <a:latin typeface="Calibri"/>
                <a:cs typeface="Calibri"/>
              </a:rPr>
              <a:t>o</a:t>
            </a:r>
            <a:r>
              <a:rPr sz="1800" dirty="0">
                <a:solidFill>
                  <a:srgbClr val="233F13"/>
                </a:solidFill>
                <a:latin typeface="Calibri"/>
                <a:cs typeface="Calibri"/>
              </a:rPr>
              <a:t>n</a:t>
            </a:r>
            <a:r>
              <a:rPr sz="1800" spc="-4" dirty="0">
                <a:solidFill>
                  <a:srgbClr val="233F13"/>
                </a:solidFill>
                <a:latin typeface="Calibri"/>
                <a:cs typeface="Calibri"/>
              </a:rPr>
              <a:t>i</a:t>
            </a:r>
            <a:r>
              <a:rPr sz="1800" dirty="0">
                <a:solidFill>
                  <a:srgbClr val="233F13"/>
                </a:solidFill>
                <a:latin typeface="Calibri"/>
                <a:cs typeface="Calibri"/>
              </a:rPr>
              <a:t>c</a:t>
            </a:r>
            <a:r>
              <a:rPr sz="1800" spc="18" dirty="0">
                <a:solidFill>
                  <a:srgbClr val="233F13"/>
                </a:solidFill>
                <a:latin typeface="Calibri"/>
                <a:cs typeface="Calibri"/>
              </a:rPr>
              <a:t> </a:t>
            </a:r>
            <a:r>
              <a:rPr sz="1800" spc="-36" dirty="0">
                <a:solidFill>
                  <a:srgbClr val="233F13"/>
                </a:solidFill>
                <a:latin typeface="Calibri"/>
                <a:cs typeface="Calibri"/>
              </a:rPr>
              <a:t>s</a:t>
            </a:r>
            <a:r>
              <a:rPr sz="1800" spc="-18" dirty="0">
                <a:solidFill>
                  <a:srgbClr val="233F13"/>
                </a:solidFill>
                <a:latin typeface="Calibri"/>
                <a:cs typeface="Calibri"/>
              </a:rPr>
              <a:t>y</a:t>
            </a:r>
            <a:r>
              <a:rPr sz="1800" spc="-27" dirty="0">
                <a:solidFill>
                  <a:srgbClr val="233F13"/>
                </a:solidFill>
                <a:latin typeface="Calibri"/>
                <a:cs typeface="Calibri"/>
              </a:rPr>
              <a:t>s</a:t>
            </a:r>
            <a:r>
              <a:rPr sz="1800" spc="-22" dirty="0">
                <a:solidFill>
                  <a:srgbClr val="233F13"/>
                </a:solidFill>
                <a:latin typeface="Calibri"/>
                <a:cs typeface="Calibri"/>
              </a:rPr>
              <a:t>t</a:t>
            </a:r>
            <a:r>
              <a:rPr sz="1800" spc="-4" dirty="0">
                <a:solidFill>
                  <a:srgbClr val="233F13"/>
                </a:solidFill>
                <a:latin typeface="Calibri"/>
                <a:cs typeface="Calibri"/>
              </a:rPr>
              <a:t>em</a:t>
            </a:r>
            <a:r>
              <a:rPr sz="1800" dirty="0">
                <a:solidFill>
                  <a:srgbClr val="233F13"/>
                </a:solidFill>
                <a:latin typeface="Calibri"/>
                <a:cs typeface="Calibri"/>
              </a:rPr>
              <a:t>s</a:t>
            </a:r>
            <a:r>
              <a:rPr sz="1800" spc="18" dirty="0">
                <a:solidFill>
                  <a:srgbClr val="233F13"/>
                </a:solidFill>
                <a:latin typeface="Calibri"/>
                <a:cs typeface="Calibri"/>
              </a:rPr>
              <a:t> </a:t>
            </a:r>
            <a:r>
              <a:rPr sz="1800" dirty="0">
                <a:solidFill>
                  <a:srgbClr val="233F13"/>
                </a:solidFill>
                <a:latin typeface="Calibri"/>
                <a:cs typeface="Calibri"/>
              </a:rPr>
              <a:t>a</a:t>
            </a:r>
            <a:r>
              <a:rPr sz="1800" spc="-27" dirty="0">
                <a:solidFill>
                  <a:srgbClr val="233F13"/>
                </a:solidFill>
                <a:latin typeface="Calibri"/>
                <a:cs typeface="Calibri"/>
              </a:rPr>
              <a:t>r</a:t>
            </a:r>
            <a:r>
              <a:rPr sz="1800" dirty="0">
                <a:solidFill>
                  <a:srgbClr val="233F13"/>
                </a:solidFill>
                <a:latin typeface="Calibri"/>
                <a:cs typeface="Calibri"/>
              </a:rPr>
              <a:t>e</a:t>
            </a:r>
            <a:r>
              <a:rPr sz="1800" spc="9" dirty="0">
                <a:solidFill>
                  <a:srgbClr val="233F13"/>
                </a:solidFill>
                <a:latin typeface="Calibri"/>
                <a:cs typeface="Calibri"/>
              </a:rPr>
              <a:t> </a:t>
            </a:r>
            <a:r>
              <a:rPr sz="1800" spc="-13" dirty="0">
                <a:solidFill>
                  <a:srgbClr val="233F13"/>
                </a:solidFill>
                <a:latin typeface="Calibri"/>
                <a:cs typeface="Calibri"/>
              </a:rPr>
              <a:t>e</a:t>
            </a:r>
            <a:r>
              <a:rPr sz="1800" spc="-27" dirty="0">
                <a:solidFill>
                  <a:srgbClr val="233F13"/>
                </a:solidFill>
                <a:latin typeface="Calibri"/>
                <a:cs typeface="Calibri"/>
              </a:rPr>
              <a:t>v</a:t>
            </a:r>
            <a:r>
              <a:rPr sz="1800" spc="-4" dirty="0">
                <a:solidFill>
                  <a:srgbClr val="233F13"/>
                </a:solidFill>
                <a:latin typeface="Calibri"/>
                <a:cs typeface="Calibri"/>
              </a:rPr>
              <a:t>e</a:t>
            </a:r>
            <a:r>
              <a:rPr sz="1800" spc="4" dirty="0">
                <a:solidFill>
                  <a:srgbClr val="233F13"/>
                </a:solidFill>
                <a:latin typeface="Calibri"/>
                <a:cs typeface="Calibri"/>
              </a:rPr>
              <a:t>r</a:t>
            </a:r>
            <a:r>
              <a:rPr sz="1800" spc="13" dirty="0">
                <a:solidFill>
                  <a:srgbClr val="233F13"/>
                </a:solidFill>
                <a:latin typeface="Calibri"/>
                <a:cs typeface="Calibri"/>
              </a:rPr>
              <a:t>y</a:t>
            </a:r>
            <a:r>
              <a:rPr sz="1800" spc="-4" dirty="0">
                <a:solidFill>
                  <a:srgbClr val="233F13"/>
                </a:solidFill>
                <a:latin typeface="Calibri"/>
                <a:cs typeface="Calibri"/>
              </a:rPr>
              <a:t>w</a:t>
            </a:r>
            <a:r>
              <a:rPr sz="1800" dirty="0">
                <a:solidFill>
                  <a:srgbClr val="233F13"/>
                </a:solidFill>
                <a:latin typeface="Calibri"/>
                <a:cs typeface="Calibri"/>
              </a:rPr>
              <a:t>h</a:t>
            </a:r>
            <a:r>
              <a:rPr sz="1800" spc="-4" dirty="0">
                <a:solidFill>
                  <a:srgbClr val="233F13"/>
                </a:solidFill>
                <a:latin typeface="Calibri"/>
                <a:cs typeface="Calibri"/>
              </a:rPr>
              <a:t>e</a:t>
            </a:r>
            <a:r>
              <a:rPr sz="1800" spc="-27" dirty="0">
                <a:solidFill>
                  <a:srgbClr val="233F13"/>
                </a:solidFill>
                <a:latin typeface="Calibri"/>
                <a:cs typeface="Calibri"/>
              </a:rPr>
              <a:t>r</a:t>
            </a:r>
            <a:r>
              <a:rPr sz="1800" dirty="0">
                <a:solidFill>
                  <a:srgbClr val="233F13"/>
                </a:solidFill>
                <a:latin typeface="Calibri"/>
                <a:cs typeface="Calibri"/>
              </a:rPr>
              <a:t>e</a:t>
            </a:r>
            <a:endParaRPr sz="1800" dirty="0">
              <a:latin typeface="Calibri"/>
              <a:cs typeface="Calibri"/>
            </a:endParaRPr>
          </a:p>
          <a:p>
            <a:pPr marL="318546" marR="4559" indent="-307149">
              <a:spcBef>
                <a:spcPts val="431"/>
              </a:spcBef>
              <a:buClr>
                <a:srgbClr val="233F13"/>
              </a:buClr>
              <a:buFont typeface="Arial"/>
              <a:buChar char="•"/>
              <a:tabLst>
                <a:tab pos="319115" algn="l"/>
              </a:tabLst>
            </a:pPr>
            <a:r>
              <a:rPr sz="1800" spc="-4" dirty="0">
                <a:solidFill>
                  <a:srgbClr val="233F13"/>
                </a:solidFill>
                <a:latin typeface="Calibri"/>
                <a:cs typeface="Calibri"/>
              </a:rPr>
              <a:t>P</a:t>
            </a:r>
            <a:r>
              <a:rPr sz="1800" spc="-36" dirty="0">
                <a:solidFill>
                  <a:srgbClr val="233F13"/>
                </a:solidFill>
                <a:latin typeface="Calibri"/>
                <a:cs typeface="Calibri"/>
              </a:rPr>
              <a:t>r</a:t>
            </a:r>
            <a:r>
              <a:rPr sz="1800" spc="-4" dirty="0">
                <a:solidFill>
                  <a:srgbClr val="233F13"/>
                </a:solidFill>
                <a:latin typeface="Calibri"/>
                <a:cs typeface="Calibri"/>
              </a:rPr>
              <a:t>o</a:t>
            </a:r>
            <a:r>
              <a:rPr sz="1800" dirty="0">
                <a:solidFill>
                  <a:srgbClr val="233F13"/>
                </a:solidFill>
                <a:latin typeface="Calibri"/>
                <a:cs typeface="Calibri"/>
              </a:rPr>
              <a:t>j</a:t>
            </a:r>
            <a:r>
              <a:rPr sz="1800" spc="-4" dirty="0">
                <a:solidFill>
                  <a:srgbClr val="233F13"/>
                </a:solidFill>
                <a:latin typeface="Calibri"/>
                <a:cs typeface="Calibri"/>
              </a:rPr>
              <a:t>e</a:t>
            </a:r>
            <a:r>
              <a:rPr sz="1800" dirty="0">
                <a:solidFill>
                  <a:srgbClr val="233F13"/>
                </a:solidFill>
                <a:latin typeface="Calibri"/>
                <a:cs typeface="Calibri"/>
              </a:rPr>
              <a:t>c</a:t>
            </a:r>
            <a:r>
              <a:rPr sz="1800" spc="-22" dirty="0">
                <a:solidFill>
                  <a:srgbClr val="233F13"/>
                </a:solidFill>
                <a:latin typeface="Calibri"/>
                <a:cs typeface="Calibri"/>
              </a:rPr>
              <a:t>t</a:t>
            </a:r>
            <a:r>
              <a:rPr sz="1800" spc="-4" dirty="0">
                <a:solidFill>
                  <a:srgbClr val="233F13"/>
                </a:solidFill>
                <a:latin typeface="Calibri"/>
                <a:cs typeface="Calibri"/>
              </a:rPr>
              <a:t>e</a:t>
            </a:r>
            <a:r>
              <a:rPr sz="1800" dirty="0">
                <a:solidFill>
                  <a:srgbClr val="233F13"/>
                </a:solidFill>
                <a:latin typeface="Calibri"/>
                <a:cs typeface="Calibri"/>
              </a:rPr>
              <a:t>d</a:t>
            </a:r>
            <a:r>
              <a:rPr sz="1800" spc="4" dirty="0">
                <a:solidFill>
                  <a:srgbClr val="233F13"/>
                </a:solidFill>
                <a:latin typeface="Calibri"/>
                <a:cs typeface="Calibri"/>
              </a:rPr>
              <a:t> </a:t>
            </a:r>
            <a:r>
              <a:rPr sz="1800" dirty="0">
                <a:solidFill>
                  <a:srgbClr val="233F13"/>
                </a:solidFill>
                <a:latin typeface="Calibri"/>
                <a:cs typeface="Calibri"/>
              </a:rPr>
              <a:t>th</a:t>
            </a:r>
            <a:r>
              <a:rPr sz="1800" spc="-22" dirty="0">
                <a:solidFill>
                  <a:srgbClr val="233F13"/>
                </a:solidFill>
                <a:latin typeface="Calibri"/>
                <a:cs typeface="Calibri"/>
              </a:rPr>
              <a:t>a</a:t>
            </a:r>
            <a:r>
              <a:rPr sz="1800" dirty="0">
                <a:solidFill>
                  <a:srgbClr val="233F13"/>
                </a:solidFill>
                <a:latin typeface="Calibri"/>
                <a:cs typeface="Calibri"/>
              </a:rPr>
              <a:t>t </a:t>
            </a:r>
            <a:r>
              <a:rPr sz="1800" spc="-9" dirty="0">
                <a:solidFill>
                  <a:srgbClr val="233F13"/>
                </a:solidFill>
                <a:latin typeface="Calibri"/>
                <a:cs typeface="Calibri"/>
              </a:rPr>
              <a:t>b</a:t>
            </a:r>
            <a:r>
              <a:rPr sz="1800" dirty="0">
                <a:solidFill>
                  <a:srgbClr val="233F13"/>
                </a:solidFill>
                <a:latin typeface="Calibri"/>
                <a:cs typeface="Calibri"/>
              </a:rPr>
              <a:t>y</a:t>
            </a:r>
            <a:r>
              <a:rPr sz="1800" spc="-4" dirty="0">
                <a:solidFill>
                  <a:srgbClr val="233F13"/>
                </a:solidFill>
                <a:latin typeface="Calibri"/>
                <a:cs typeface="Calibri"/>
              </a:rPr>
              <a:t> </a:t>
            </a:r>
            <a:r>
              <a:rPr sz="1800" dirty="0">
                <a:solidFill>
                  <a:srgbClr val="233F13"/>
                </a:solidFill>
                <a:latin typeface="Calibri"/>
                <a:cs typeface="Calibri"/>
              </a:rPr>
              <a:t>2030,</a:t>
            </a:r>
            <a:r>
              <a:rPr sz="1800" spc="-36" dirty="0">
                <a:solidFill>
                  <a:srgbClr val="233F13"/>
                </a:solidFill>
                <a:latin typeface="Calibri"/>
                <a:cs typeface="Calibri"/>
              </a:rPr>
              <a:t> </a:t>
            </a:r>
            <a:r>
              <a:rPr sz="1800" dirty="0">
                <a:solidFill>
                  <a:srgbClr val="233F13"/>
                </a:solidFill>
                <a:latin typeface="Calibri"/>
                <a:cs typeface="Calibri"/>
              </a:rPr>
              <a:t>80%</a:t>
            </a:r>
            <a:r>
              <a:rPr sz="1800" spc="-22" dirty="0">
                <a:solidFill>
                  <a:srgbClr val="233F13"/>
                </a:solidFill>
                <a:latin typeface="Calibri"/>
                <a:cs typeface="Calibri"/>
              </a:rPr>
              <a:t> </a:t>
            </a:r>
            <a:r>
              <a:rPr sz="1800" spc="-4" dirty="0">
                <a:solidFill>
                  <a:srgbClr val="233F13"/>
                </a:solidFill>
                <a:latin typeface="Calibri"/>
                <a:cs typeface="Calibri"/>
              </a:rPr>
              <a:t>o</a:t>
            </a:r>
            <a:r>
              <a:rPr sz="1800" dirty="0">
                <a:solidFill>
                  <a:srgbClr val="233F13"/>
                </a:solidFill>
                <a:latin typeface="Calibri"/>
                <a:cs typeface="Calibri"/>
              </a:rPr>
              <a:t>f</a:t>
            </a:r>
            <a:r>
              <a:rPr sz="1800" spc="-9" dirty="0">
                <a:solidFill>
                  <a:srgbClr val="233F13"/>
                </a:solidFill>
                <a:latin typeface="Calibri"/>
                <a:cs typeface="Calibri"/>
              </a:rPr>
              <a:t> </a:t>
            </a:r>
            <a:r>
              <a:rPr sz="1800" spc="-4" dirty="0">
                <a:solidFill>
                  <a:srgbClr val="233F13"/>
                </a:solidFill>
                <a:latin typeface="Calibri"/>
                <a:cs typeface="Calibri"/>
              </a:rPr>
              <a:t>ele</a:t>
            </a:r>
            <a:r>
              <a:rPr sz="1800" dirty="0">
                <a:solidFill>
                  <a:srgbClr val="233F13"/>
                </a:solidFill>
                <a:latin typeface="Calibri"/>
                <a:cs typeface="Calibri"/>
              </a:rPr>
              <a:t>ct</a:t>
            </a:r>
            <a:r>
              <a:rPr sz="1800" spc="-4" dirty="0">
                <a:solidFill>
                  <a:srgbClr val="233F13"/>
                </a:solidFill>
                <a:latin typeface="Calibri"/>
                <a:cs typeface="Calibri"/>
              </a:rPr>
              <a:t>ri</a:t>
            </a:r>
            <a:r>
              <a:rPr sz="1800" dirty="0">
                <a:solidFill>
                  <a:srgbClr val="233F13"/>
                </a:solidFill>
                <a:latin typeface="Calibri"/>
                <a:cs typeface="Calibri"/>
              </a:rPr>
              <a:t>c</a:t>
            </a:r>
            <a:r>
              <a:rPr sz="1800" spc="-4" dirty="0">
                <a:solidFill>
                  <a:srgbClr val="233F13"/>
                </a:solidFill>
                <a:latin typeface="Calibri"/>
                <a:cs typeface="Calibri"/>
              </a:rPr>
              <a:t>i</a:t>
            </a:r>
            <a:r>
              <a:rPr sz="1800" dirty="0">
                <a:solidFill>
                  <a:srgbClr val="233F13"/>
                </a:solidFill>
                <a:latin typeface="Calibri"/>
                <a:cs typeface="Calibri"/>
              </a:rPr>
              <a:t>ty</a:t>
            </a:r>
            <a:r>
              <a:rPr sz="1800" spc="27" dirty="0">
                <a:solidFill>
                  <a:srgbClr val="233F13"/>
                </a:solidFill>
                <a:latin typeface="Calibri"/>
                <a:cs typeface="Calibri"/>
              </a:rPr>
              <a:t> </a:t>
            </a:r>
            <a:r>
              <a:rPr sz="1800" spc="-9" dirty="0">
                <a:solidFill>
                  <a:srgbClr val="233F13"/>
                </a:solidFill>
                <a:latin typeface="Calibri"/>
                <a:cs typeface="Calibri"/>
              </a:rPr>
              <a:t>c</a:t>
            </a:r>
            <a:r>
              <a:rPr sz="1800" spc="-4" dirty="0">
                <a:solidFill>
                  <a:srgbClr val="233F13"/>
                </a:solidFill>
                <a:latin typeface="Calibri"/>
                <a:cs typeface="Calibri"/>
              </a:rPr>
              <a:t>o</a:t>
            </a:r>
            <a:r>
              <a:rPr sz="1800" dirty="0">
                <a:solidFill>
                  <a:srgbClr val="233F13"/>
                </a:solidFill>
                <a:latin typeface="Calibri"/>
                <a:cs typeface="Calibri"/>
              </a:rPr>
              <a:t>u</a:t>
            </a:r>
            <a:r>
              <a:rPr sz="1800" spc="-4" dirty="0">
                <a:solidFill>
                  <a:srgbClr val="233F13"/>
                </a:solidFill>
                <a:latin typeface="Calibri"/>
                <a:cs typeface="Calibri"/>
              </a:rPr>
              <a:t>l</a:t>
            </a:r>
            <a:r>
              <a:rPr sz="1800" dirty="0">
                <a:solidFill>
                  <a:srgbClr val="233F13"/>
                </a:solidFill>
                <a:latin typeface="Calibri"/>
                <a:cs typeface="Calibri"/>
              </a:rPr>
              <a:t>d</a:t>
            </a:r>
            <a:r>
              <a:rPr sz="1800" spc="-18" dirty="0">
                <a:solidFill>
                  <a:srgbClr val="233F13"/>
                </a:solidFill>
                <a:latin typeface="Calibri"/>
                <a:cs typeface="Calibri"/>
              </a:rPr>
              <a:t> </a:t>
            </a:r>
            <a:r>
              <a:rPr sz="1800" dirty="0">
                <a:solidFill>
                  <a:srgbClr val="233F13"/>
                </a:solidFill>
                <a:latin typeface="Calibri"/>
                <a:cs typeface="Calibri"/>
              </a:rPr>
              <a:t>f</a:t>
            </a:r>
            <a:r>
              <a:rPr sz="1800" spc="-4" dirty="0">
                <a:solidFill>
                  <a:srgbClr val="233F13"/>
                </a:solidFill>
                <a:latin typeface="Calibri"/>
                <a:cs typeface="Calibri"/>
              </a:rPr>
              <a:t>l</a:t>
            </a:r>
            <a:r>
              <a:rPr sz="1800" spc="-13" dirty="0">
                <a:solidFill>
                  <a:srgbClr val="233F13"/>
                </a:solidFill>
                <a:latin typeface="Calibri"/>
                <a:cs typeface="Calibri"/>
              </a:rPr>
              <a:t>o</a:t>
            </a:r>
            <a:r>
              <a:rPr sz="1800" dirty="0">
                <a:solidFill>
                  <a:srgbClr val="233F13"/>
                </a:solidFill>
                <a:latin typeface="Calibri"/>
                <a:cs typeface="Calibri"/>
              </a:rPr>
              <a:t>w</a:t>
            </a:r>
            <a:r>
              <a:rPr sz="1800" spc="-13" dirty="0">
                <a:solidFill>
                  <a:srgbClr val="233F13"/>
                </a:solidFill>
                <a:latin typeface="Calibri"/>
                <a:cs typeface="Calibri"/>
              </a:rPr>
              <a:t> </a:t>
            </a:r>
            <a:r>
              <a:rPr sz="1800" dirty="0">
                <a:solidFill>
                  <a:srgbClr val="233F13"/>
                </a:solidFill>
                <a:latin typeface="Calibri"/>
                <a:cs typeface="Calibri"/>
              </a:rPr>
              <a:t>th</a:t>
            </a:r>
            <a:r>
              <a:rPr sz="1800" spc="-36" dirty="0">
                <a:solidFill>
                  <a:srgbClr val="233F13"/>
                </a:solidFill>
                <a:latin typeface="Calibri"/>
                <a:cs typeface="Calibri"/>
              </a:rPr>
              <a:t>r</a:t>
            </a:r>
            <a:r>
              <a:rPr sz="1800" spc="-4" dirty="0">
                <a:solidFill>
                  <a:srgbClr val="233F13"/>
                </a:solidFill>
                <a:latin typeface="Calibri"/>
                <a:cs typeface="Calibri"/>
              </a:rPr>
              <a:t>o</a:t>
            </a:r>
            <a:r>
              <a:rPr sz="1800" dirty="0">
                <a:solidFill>
                  <a:srgbClr val="233F13"/>
                </a:solidFill>
                <a:latin typeface="Calibri"/>
                <a:cs typeface="Calibri"/>
              </a:rPr>
              <a:t>ugh</a:t>
            </a:r>
            <a:r>
              <a:rPr sz="1800" spc="-13" dirty="0">
                <a:solidFill>
                  <a:srgbClr val="233F13"/>
                </a:solidFill>
                <a:latin typeface="Calibri"/>
                <a:cs typeface="Calibri"/>
              </a:rPr>
              <a:t> </a:t>
            </a:r>
            <a:r>
              <a:rPr sz="1800" dirty="0">
                <a:solidFill>
                  <a:srgbClr val="233F13"/>
                </a:solidFill>
                <a:latin typeface="Calibri"/>
                <a:cs typeface="Calibri"/>
              </a:rPr>
              <a:t>p</a:t>
            </a:r>
            <a:r>
              <a:rPr sz="1800" spc="-13" dirty="0">
                <a:solidFill>
                  <a:srgbClr val="233F13"/>
                </a:solidFill>
                <a:latin typeface="Calibri"/>
                <a:cs typeface="Calibri"/>
              </a:rPr>
              <a:t>o</a:t>
            </a:r>
            <a:r>
              <a:rPr sz="1800" spc="-18" dirty="0">
                <a:solidFill>
                  <a:srgbClr val="233F13"/>
                </a:solidFill>
                <a:latin typeface="Calibri"/>
                <a:cs typeface="Calibri"/>
              </a:rPr>
              <a:t>w</a:t>
            </a:r>
            <a:r>
              <a:rPr sz="1800" spc="-4" dirty="0">
                <a:solidFill>
                  <a:srgbClr val="233F13"/>
                </a:solidFill>
                <a:latin typeface="Calibri"/>
                <a:cs typeface="Calibri"/>
              </a:rPr>
              <a:t>e</a:t>
            </a:r>
            <a:r>
              <a:rPr sz="1800" dirty="0">
                <a:solidFill>
                  <a:srgbClr val="233F13"/>
                </a:solidFill>
                <a:latin typeface="Calibri"/>
                <a:cs typeface="Calibri"/>
              </a:rPr>
              <a:t>r </a:t>
            </a:r>
            <a:r>
              <a:rPr sz="1800" spc="-4" dirty="0">
                <a:solidFill>
                  <a:srgbClr val="233F13"/>
                </a:solidFill>
                <a:latin typeface="Calibri"/>
                <a:cs typeface="Calibri"/>
              </a:rPr>
              <a:t>ele</a:t>
            </a:r>
            <a:r>
              <a:rPr sz="1800" dirty="0">
                <a:solidFill>
                  <a:srgbClr val="233F13"/>
                </a:solidFill>
                <a:latin typeface="Calibri"/>
                <a:cs typeface="Calibri"/>
              </a:rPr>
              <a:t>ct</a:t>
            </a:r>
            <a:r>
              <a:rPr sz="1800" spc="-36" dirty="0">
                <a:solidFill>
                  <a:srgbClr val="233F13"/>
                </a:solidFill>
                <a:latin typeface="Calibri"/>
                <a:cs typeface="Calibri"/>
              </a:rPr>
              <a:t>r</a:t>
            </a:r>
            <a:r>
              <a:rPr sz="1800" spc="-4" dirty="0">
                <a:solidFill>
                  <a:srgbClr val="233F13"/>
                </a:solidFill>
                <a:latin typeface="Calibri"/>
                <a:cs typeface="Calibri"/>
              </a:rPr>
              <a:t>o</a:t>
            </a:r>
            <a:r>
              <a:rPr sz="1800" dirty="0">
                <a:solidFill>
                  <a:srgbClr val="233F13"/>
                </a:solidFill>
                <a:latin typeface="Calibri"/>
                <a:cs typeface="Calibri"/>
              </a:rPr>
              <a:t>n</a:t>
            </a:r>
            <a:r>
              <a:rPr sz="1800" spc="-4" dirty="0">
                <a:solidFill>
                  <a:srgbClr val="233F13"/>
                </a:solidFill>
                <a:latin typeface="Calibri"/>
                <a:cs typeface="Calibri"/>
              </a:rPr>
              <a:t>i</a:t>
            </a:r>
            <a:r>
              <a:rPr sz="1800" dirty="0">
                <a:solidFill>
                  <a:srgbClr val="233F13"/>
                </a:solidFill>
                <a:latin typeface="Calibri"/>
                <a:cs typeface="Calibri"/>
              </a:rPr>
              <a:t>cs</a:t>
            </a:r>
            <a:r>
              <a:rPr sz="1800" spc="9" dirty="0">
                <a:solidFill>
                  <a:srgbClr val="233F13"/>
                </a:solidFill>
                <a:latin typeface="Calibri"/>
                <a:cs typeface="Calibri"/>
              </a:rPr>
              <a:t> </a:t>
            </a:r>
            <a:r>
              <a:rPr sz="1800" spc="-22" dirty="0">
                <a:solidFill>
                  <a:srgbClr val="233F13"/>
                </a:solidFill>
                <a:latin typeface="Calibri"/>
                <a:cs typeface="Calibri"/>
              </a:rPr>
              <a:t>a</a:t>
            </a:r>
            <a:r>
              <a:rPr sz="1800" dirty="0">
                <a:solidFill>
                  <a:srgbClr val="233F13"/>
                </a:solidFill>
                <a:latin typeface="Calibri"/>
                <a:cs typeface="Calibri"/>
              </a:rPr>
              <a:t>t</a:t>
            </a:r>
            <a:r>
              <a:rPr sz="1800" spc="13" dirty="0">
                <a:solidFill>
                  <a:srgbClr val="233F13"/>
                </a:solidFill>
                <a:latin typeface="Calibri"/>
                <a:cs typeface="Calibri"/>
              </a:rPr>
              <a:t> </a:t>
            </a:r>
            <a:r>
              <a:rPr sz="1800" spc="-9" dirty="0">
                <a:solidFill>
                  <a:srgbClr val="233F13"/>
                </a:solidFill>
                <a:latin typeface="Calibri"/>
                <a:cs typeface="Calibri"/>
              </a:rPr>
              <a:t>g</a:t>
            </a:r>
            <a:r>
              <a:rPr sz="1800" spc="-4" dirty="0">
                <a:solidFill>
                  <a:srgbClr val="233F13"/>
                </a:solidFill>
                <a:latin typeface="Calibri"/>
                <a:cs typeface="Calibri"/>
              </a:rPr>
              <a:t>e</a:t>
            </a:r>
            <a:r>
              <a:rPr sz="1800" dirty="0">
                <a:solidFill>
                  <a:srgbClr val="233F13"/>
                </a:solidFill>
                <a:latin typeface="Calibri"/>
                <a:cs typeface="Calibri"/>
              </a:rPr>
              <a:t>n</a:t>
            </a:r>
            <a:r>
              <a:rPr sz="1800" spc="-4" dirty="0">
                <a:solidFill>
                  <a:srgbClr val="233F13"/>
                </a:solidFill>
                <a:latin typeface="Calibri"/>
                <a:cs typeface="Calibri"/>
              </a:rPr>
              <a:t>e</a:t>
            </a:r>
            <a:r>
              <a:rPr sz="1800" spc="-36" dirty="0">
                <a:solidFill>
                  <a:srgbClr val="233F13"/>
                </a:solidFill>
                <a:latin typeface="Calibri"/>
                <a:cs typeface="Calibri"/>
              </a:rPr>
              <a:t>r</a:t>
            </a:r>
            <a:r>
              <a:rPr sz="1800" spc="-22" dirty="0">
                <a:solidFill>
                  <a:srgbClr val="233F13"/>
                </a:solidFill>
                <a:latin typeface="Calibri"/>
                <a:cs typeface="Calibri"/>
              </a:rPr>
              <a:t>a</a:t>
            </a:r>
            <a:r>
              <a:rPr sz="1800" dirty="0">
                <a:solidFill>
                  <a:srgbClr val="233F13"/>
                </a:solidFill>
                <a:latin typeface="Calibri"/>
                <a:cs typeface="Calibri"/>
              </a:rPr>
              <a:t>t</a:t>
            </a:r>
            <a:r>
              <a:rPr sz="1800" spc="-4" dirty="0">
                <a:solidFill>
                  <a:srgbClr val="233F13"/>
                </a:solidFill>
                <a:latin typeface="Calibri"/>
                <a:cs typeface="Calibri"/>
              </a:rPr>
              <a:t>io</a:t>
            </a:r>
            <a:r>
              <a:rPr sz="1800" dirty="0">
                <a:solidFill>
                  <a:srgbClr val="233F13"/>
                </a:solidFill>
                <a:latin typeface="Calibri"/>
                <a:cs typeface="Calibri"/>
              </a:rPr>
              <a:t>n,</a:t>
            </a:r>
            <a:r>
              <a:rPr sz="1800" spc="-18" dirty="0">
                <a:solidFill>
                  <a:srgbClr val="233F13"/>
                </a:solidFill>
                <a:latin typeface="Calibri"/>
                <a:cs typeface="Calibri"/>
              </a:rPr>
              <a:t> </a:t>
            </a:r>
            <a:r>
              <a:rPr sz="1800" spc="-27" dirty="0">
                <a:solidFill>
                  <a:srgbClr val="233F13"/>
                </a:solidFill>
                <a:latin typeface="Calibri"/>
                <a:cs typeface="Calibri"/>
              </a:rPr>
              <a:t>s</a:t>
            </a:r>
            <a:r>
              <a:rPr sz="1800" spc="-22" dirty="0">
                <a:solidFill>
                  <a:srgbClr val="233F13"/>
                </a:solidFill>
                <a:latin typeface="Calibri"/>
                <a:cs typeface="Calibri"/>
              </a:rPr>
              <a:t>t</a:t>
            </a:r>
            <a:r>
              <a:rPr sz="1800" spc="-4" dirty="0">
                <a:solidFill>
                  <a:srgbClr val="233F13"/>
                </a:solidFill>
                <a:latin typeface="Calibri"/>
                <a:cs typeface="Calibri"/>
              </a:rPr>
              <a:t>o</a:t>
            </a:r>
            <a:r>
              <a:rPr sz="1800" spc="-36" dirty="0">
                <a:solidFill>
                  <a:srgbClr val="233F13"/>
                </a:solidFill>
                <a:latin typeface="Calibri"/>
                <a:cs typeface="Calibri"/>
              </a:rPr>
              <a:t>r</a:t>
            </a:r>
            <a:r>
              <a:rPr sz="1800" dirty="0">
                <a:solidFill>
                  <a:srgbClr val="233F13"/>
                </a:solidFill>
                <a:latin typeface="Calibri"/>
                <a:cs typeface="Calibri"/>
              </a:rPr>
              <a:t>a</a:t>
            </a:r>
            <a:r>
              <a:rPr sz="1800" spc="-9" dirty="0">
                <a:solidFill>
                  <a:srgbClr val="233F13"/>
                </a:solidFill>
                <a:latin typeface="Calibri"/>
                <a:cs typeface="Calibri"/>
              </a:rPr>
              <a:t>g</a:t>
            </a:r>
            <a:r>
              <a:rPr sz="1800" spc="-4" dirty="0">
                <a:solidFill>
                  <a:srgbClr val="233F13"/>
                </a:solidFill>
                <a:latin typeface="Calibri"/>
                <a:cs typeface="Calibri"/>
              </a:rPr>
              <a:t>e</a:t>
            </a:r>
            <a:r>
              <a:rPr sz="1800" dirty="0">
                <a:solidFill>
                  <a:srgbClr val="233F13"/>
                </a:solidFill>
                <a:latin typeface="Calibri"/>
                <a:cs typeface="Calibri"/>
              </a:rPr>
              <a:t>,</a:t>
            </a:r>
            <a:r>
              <a:rPr sz="1800" spc="4" dirty="0">
                <a:solidFill>
                  <a:srgbClr val="233F13"/>
                </a:solidFill>
                <a:latin typeface="Calibri"/>
                <a:cs typeface="Calibri"/>
              </a:rPr>
              <a:t> </a:t>
            </a:r>
            <a:r>
              <a:rPr sz="1800" dirty="0">
                <a:solidFill>
                  <a:srgbClr val="233F13"/>
                </a:solidFill>
                <a:latin typeface="Calibri"/>
                <a:cs typeface="Calibri"/>
              </a:rPr>
              <a:t>t</a:t>
            </a:r>
            <a:r>
              <a:rPr sz="1800" spc="-36" dirty="0">
                <a:solidFill>
                  <a:srgbClr val="233F13"/>
                </a:solidFill>
                <a:latin typeface="Calibri"/>
                <a:cs typeface="Calibri"/>
              </a:rPr>
              <a:t>r</a:t>
            </a:r>
            <a:r>
              <a:rPr sz="1800" dirty="0">
                <a:solidFill>
                  <a:srgbClr val="233F13"/>
                </a:solidFill>
                <a:latin typeface="Calibri"/>
                <a:cs typeface="Calibri"/>
              </a:rPr>
              <a:t>an</a:t>
            </a:r>
            <a:r>
              <a:rPr sz="1800" spc="-4" dirty="0">
                <a:solidFill>
                  <a:srgbClr val="233F13"/>
                </a:solidFill>
                <a:latin typeface="Calibri"/>
                <a:cs typeface="Calibri"/>
              </a:rPr>
              <a:t>smissio</a:t>
            </a:r>
            <a:r>
              <a:rPr sz="1800" dirty="0">
                <a:solidFill>
                  <a:srgbClr val="233F13"/>
                </a:solidFill>
                <a:latin typeface="Calibri"/>
                <a:cs typeface="Calibri"/>
              </a:rPr>
              <a:t>n,</a:t>
            </a:r>
            <a:r>
              <a:rPr sz="1800" spc="18" dirty="0">
                <a:solidFill>
                  <a:srgbClr val="233F13"/>
                </a:solidFill>
                <a:latin typeface="Calibri"/>
                <a:cs typeface="Calibri"/>
              </a:rPr>
              <a:t> </a:t>
            </a:r>
            <a:r>
              <a:rPr sz="1800" dirty="0">
                <a:solidFill>
                  <a:srgbClr val="233F13"/>
                </a:solidFill>
                <a:latin typeface="Calibri"/>
                <a:cs typeface="Calibri"/>
              </a:rPr>
              <a:t>d</a:t>
            </a:r>
            <a:r>
              <a:rPr sz="1800" spc="-4" dirty="0">
                <a:solidFill>
                  <a:srgbClr val="233F13"/>
                </a:solidFill>
                <a:latin typeface="Calibri"/>
                <a:cs typeface="Calibri"/>
              </a:rPr>
              <a:t>i</a:t>
            </a:r>
            <a:r>
              <a:rPr sz="1800" spc="-27" dirty="0">
                <a:solidFill>
                  <a:srgbClr val="233F13"/>
                </a:solidFill>
                <a:latin typeface="Calibri"/>
                <a:cs typeface="Calibri"/>
              </a:rPr>
              <a:t>s</a:t>
            </a:r>
            <a:r>
              <a:rPr sz="1800" dirty="0">
                <a:solidFill>
                  <a:srgbClr val="233F13"/>
                </a:solidFill>
                <a:latin typeface="Calibri"/>
                <a:cs typeface="Calibri"/>
              </a:rPr>
              <a:t>t</a:t>
            </a:r>
            <a:r>
              <a:rPr sz="1800" spc="-4" dirty="0">
                <a:solidFill>
                  <a:srgbClr val="233F13"/>
                </a:solidFill>
                <a:latin typeface="Calibri"/>
                <a:cs typeface="Calibri"/>
              </a:rPr>
              <a:t>ri</a:t>
            </a:r>
            <a:r>
              <a:rPr sz="1800" dirty="0">
                <a:solidFill>
                  <a:srgbClr val="233F13"/>
                </a:solidFill>
                <a:latin typeface="Calibri"/>
                <a:cs typeface="Calibri"/>
              </a:rPr>
              <a:t>but</a:t>
            </a:r>
            <a:r>
              <a:rPr sz="1800" spc="-4" dirty="0">
                <a:solidFill>
                  <a:srgbClr val="233F13"/>
                </a:solidFill>
                <a:latin typeface="Calibri"/>
                <a:cs typeface="Calibri"/>
              </a:rPr>
              <a:t>io</a:t>
            </a:r>
            <a:r>
              <a:rPr sz="1800" dirty="0">
                <a:solidFill>
                  <a:srgbClr val="233F13"/>
                </a:solidFill>
                <a:latin typeface="Calibri"/>
                <a:cs typeface="Calibri"/>
              </a:rPr>
              <a:t>n,</a:t>
            </a:r>
            <a:r>
              <a:rPr sz="1800" spc="4" dirty="0">
                <a:solidFill>
                  <a:srgbClr val="233F13"/>
                </a:solidFill>
                <a:latin typeface="Calibri"/>
                <a:cs typeface="Calibri"/>
              </a:rPr>
              <a:t> </a:t>
            </a:r>
            <a:r>
              <a:rPr sz="1800" dirty="0">
                <a:solidFill>
                  <a:srgbClr val="233F13"/>
                </a:solidFill>
                <a:latin typeface="Calibri"/>
                <a:cs typeface="Calibri"/>
              </a:rPr>
              <a:t>and</a:t>
            </a:r>
            <a:r>
              <a:rPr sz="1800" spc="-4" dirty="0">
                <a:solidFill>
                  <a:srgbClr val="233F13"/>
                </a:solidFill>
                <a:latin typeface="Calibri"/>
                <a:cs typeface="Calibri"/>
              </a:rPr>
              <a:t> e</a:t>
            </a:r>
            <a:r>
              <a:rPr sz="1800" dirty="0">
                <a:solidFill>
                  <a:srgbClr val="233F13"/>
                </a:solidFill>
                <a:latin typeface="Calibri"/>
                <a:cs typeface="Calibri"/>
              </a:rPr>
              <a:t>nd</a:t>
            </a:r>
            <a:r>
              <a:rPr sz="1800" spc="-18" dirty="0">
                <a:solidFill>
                  <a:srgbClr val="233F13"/>
                </a:solidFill>
                <a:latin typeface="Calibri"/>
                <a:cs typeface="Calibri"/>
              </a:rPr>
              <a:t> </a:t>
            </a:r>
            <a:r>
              <a:rPr sz="1800" dirty="0">
                <a:solidFill>
                  <a:srgbClr val="233F13"/>
                </a:solidFill>
                <a:latin typeface="Calibri"/>
                <a:cs typeface="Calibri"/>
              </a:rPr>
              <a:t>u</a:t>
            </a:r>
            <a:r>
              <a:rPr sz="1800" spc="-4" dirty="0">
                <a:solidFill>
                  <a:srgbClr val="233F13"/>
                </a:solidFill>
                <a:latin typeface="Calibri"/>
                <a:cs typeface="Calibri"/>
              </a:rPr>
              <a:t>s</a:t>
            </a:r>
            <a:r>
              <a:rPr sz="1800" dirty="0">
                <a:solidFill>
                  <a:srgbClr val="233F13"/>
                </a:solidFill>
                <a:latin typeface="Calibri"/>
                <a:cs typeface="Calibri"/>
              </a:rPr>
              <a:t>e</a:t>
            </a:r>
            <a:endParaRPr sz="1800" dirty="0">
              <a:latin typeface="Calibri"/>
              <a:cs typeface="Calibri"/>
            </a:endParaRPr>
          </a:p>
        </p:txBody>
      </p:sp>
      <p:sp>
        <p:nvSpPr>
          <p:cNvPr id="3" name="object 3"/>
          <p:cNvSpPr/>
          <p:nvPr/>
        </p:nvSpPr>
        <p:spPr>
          <a:xfrm>
            <a:off x="532561" y="1802402"/>
            <a:ext cx="8371291" cy="447869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0" y="6581001"/>
            <a:ext cx="5015345" cy="276999"/>
          </a:xfrm>
          <a:prstGeom prst="rect">
            <a:avLst/>
          </a:prstGeom>
        </p:spPr>
        <p:txBody>
          <a:bodyPr vert="horz" wrap="square" lIns="0" tIns="0" rIns="0" bIns="0" rtlCol="0">
            <a:spAutoFit/>
          </a:bodyPr>
          <a:lstStyle/>
          <a:p>
            <a:pPr marL="11397" marR="4559"/>
            <a:r>
              <a:rPr sz="900" spc="-9" dirty="0">
                <a:latin typeface="Calibri"/>
                <a:cs typeface="Calibri"/>
              </a:rPr>
              <a:t>Fig</a:t>
            </a:r>
            <a:r>
              <a:rPr sz="900" spc="-4" dirty="0">
                <a:latin typeface="Calibri"/>
                <a:cs typeface="Calibri"/>
              </a:rPr>
              <a:t>ure</a:t>
            </a:r>
            <a:r>
              <a:rPr sz="900" spc="9" dirty="0">
                <a:latin typeface="Calibri"/>
                <a:cs typeface="Calibri"/>
              </a:rPr>
              <a:t> </a:t>
            </a:r>
            <a:r>
              <a:rPr sz="900" spc="-9" dirty="0">
                <a:latin typeface="Calibri"/>
                <a:cs typeface="Calibri"/>
              </a:rPr>
              <a:t>S</a:t>
            </a:r>
            <a:r>
              <a:rPr sz="900" spc="-4" dirty="0">
                <a:latin typeface="Calibri"/>
                <a:cs typeface="Calibri"/>
              </a:rPr>
              <a:t>our</a:t>
            </a:r>
            <a:r>
              <a:rPr sz="900" spc="-9" dirty="0">
                <a:latin typeface="Calibri"/>
                <a:cs typeface="Calibri"/>
              </a:rPr>
              <a:t>ce</a:t>
            </a:r>
            <a:r>
              <a:rPr sz="900" spc="-4" dirty="0">
                <a:latin typeface="Calibri"/>
                <a:cs typeface="Calibri"/>
              </a:rPr>
              <a:t>:</a:t>
            </a:r>
            <a:r>
              <a:rPr sz="900" spc="9" dirty="0">
                <a:latin typeface="Calibri"/>
                <a:cs typeface="Calibri"/>
              </a:rPr>
              <a:t> </a:t>
            </a:r>
            <a:r>
              <a:rPr sz="900" spc="-9" dirty="0">
                <a:latin typeface="Calibri"/>
                <a:cs typeface="Calibri"/>
              </a:rPr>
              <a:t>Po</a:t>
            </a:r>
            <a:r>
              <a:rPr sz="900" spc="-13" dirty="0">
                <a:latin typeface="Calibri"/>
                <a:cs typeface="Calibri"/>
              </a:rPr>
              <a:t>we</a:t>
            </a:r>
            <a:r>
              <a:rPr sz="900" spc="-4" dirty="0">
                <a:latin typeface="Calibri"/>
                <a:cs typeface="Calibri"/>
              </a:rPr>
              <a:t>r</a:t>
            </a:r>
            <a:r>
              <a:rPr sz="900" spc="13" dirty="0">
                <a:latin typeface="Calibri"/>
                <a:cs typeface="Calibri"/>
              </a:rPr>
              <a:t> </a:t>
            </a:r>
            <a:r>
              <a:rPr sz="900" dirty="0">
                <a:latin typeface="Calibri"/>
                <a:cs typeface="Calibri"/>
              </a:rPr>
              <a:t>E</a:t>
            </a:r>
            <a:r>
              <a:rPr sz="900" spc="-9" dirty="0">
                <a:latin typeface="Calibri"/>
                <a:cs typeface="Calibri"/>
              </a:rPr>
              <a:t>lec</a:t>
            </a:r>
            <a:r>
              <a:rPr sz="900" spc="-4" dirty="0">
                <a:latin typeface="Calibri"/>
                <a:cs typeface="Calibri"/>
              </a:rPr>
              <a:t>tron</a:t>
            </a:r>
            <a:r>
              <a:rPr sz="900" spc="-9" dirty="0">
                <a:latin typeface="Calibri"/>
                <a:cs typeface="Calibri"/>
              </a:rPr>
              <a:t>ic</a:t>
            </a:r>
            <a:r>
              <a:rPr sz="900" spc="-4" dirty="0">
                <a:latin typeface="Calibri"/>
                <a:cs typeface="Calibri"/>
              </a:rPr>
              <a:t>s </a:t>
            </a:r>
            <a:r>
              <a:rPr sz="900" spc="-9" dirty="0">
                <a:latin typeface="Calibri"/>
                <a:cs typeface="Calibri"/>
              </a:rPr>
              <a:t>f</a:t>
            </a:r>
            <a:r>
              <a:rPr sz="900" spc="-4" dirty="0">
                <a:latin typeface="Calibri"/>
                <a:cs typeface="Calibri"/>
              </a:rPr>
              <a:t>or</a:t>
            </a:r>
            <a:r>
              <a:rPr sz="900" dirty="0">
                <a:latin typeface="Calibri"/>
                <a:cs typeface="Calibri"/>
              </a:rPr>
              <a:t> </a:t>
            </a:r>
            <a:r>
              <a:rPr sz="900" spc="-13" dirty="0">
                <a:latin typeface="Calibri"/>
                <a:cs typeface="Calibri"/>
              </a:rPr>
              <a:t>Re</a:t>
            </a:r>
            <a:r>
              <a:rPr sz="900" spc="-9" dirty="0">
                <a:latin typeface="Calibri"/>
                <a:cs typeface="Calibri"/>
              </a:rPr>
              <a:t>n</a:t>
            </a:r>
            <a:r>
              <a:rPr sz="900" spc="-13" dirty="0">
                <a:latin typeface="Calibri"/>
                <a:cs typeface="Calibri"/>
              </a:rPr>
              <a:t>ew</a:t>
            </a:r>
            <a:r>
              <a:rPr sz="900" spc="-4" dirty="0">
                <a:latin typeface="Calibri"/>
                <a:cs typeface="Calibri"/>
              </a:rPr>
              <a:t>ab</a:t>
            </a:r>
            <a:r>
              <a:rPr sz="900" spc="-9" dirty="0">
                <a:latin typeface="Calibri"/>
                <a:cs typeface="Calibri"/>
              </a:rPr>
              <a:t>l</a:t>
            </a:r>
            <a:r>
              <a:rPr sz="900" spc="-4" dirty="0">
                <a:latin typeface="Calibri"/>
                <a:cs typeface="Calibri"/>
              </a:rPr>
              <a:t>e and</a:t>
            </a:r>
            <a:r>
              <a:rPr sz="900" spc="-9" dirty="0">
                <a:latin typeface="Calibri"/>
                <a:cs typeface="Calibri"/>
              </a:rPr>
              <a:t> Di</a:t>
            </a:r>
            <a:r>
              <a:rPr sz="900" spc="-13" dirty="0">
                <a:latin typeface="Calibri"/>
                <a:cs typeface="Calibri"/>
              </a:rPr>
              <a:t>s</a:t>
            </a:r>
            <a:r>
              <a:rPr sz="900" spc="-4" dirty="0">
                <a:latin typeface="Calibri"/>
                <a:cs typeface="Calibri"/>
              </a:rPr>
              <a:t>tr</a:t>
            </a:r>
            <a:r>
              <a:rPr sz="900" spc="-9" dirty="0">
                <a:latin typeface="Calibri"/>
                <a:cs typeface="Calibri"/>
              </a:rPr>
              <a:t>i</a:t>
            </a:r>
            <a:r>
              <a:rPr sz="900" spc="-4" dirty="0">
                <a:latin typeface="Calibri"/>
                <a:cs typeface="Calibri"/>
              </a:rPr>
              <a:t>but</a:t>
            </a:r>
            <a:r>
              <a:rPr sz="900" spc="-9" dirty="0">
                <a:latin typeface="Calibri"/>
                <a:cs typeface="Calibri"/>
              </a:rPr>
              <a:t>ed</a:t>
            </a:r>
            <a:r>
              <a:rPr sz="900" spc="4" dirty="0">
                <a:latin typeface="Calibri"/>
                <a:cs typeface="Calibri"/>
              </a:rPr>
              <a:t> </a:t>
            </a:r>
            <a:r>
              <a:rPr sz="900" dirty="0">
                <a:latin typeface="Calibri"/>
                <a:cs typeface="Calibri"/>
              </a:rPr>
              <a:t>E</a:t>
            </a:r>
            <a:r>
              <a:rPr sz="900" spc="-9" dirty="0">
                <a:latin typeface="Calibri"/>
                <a:cs typeface="Calibri"/>
              </a:rPr>
              <a:t>ne</a:t>
            </a:r>
            <a:r>
              <a:rPr sz="900" spc="-4" dirty="0">
                <a:latin typeface="Calibri"/>
                <a:cs typeface="Calibri"/>
              </a:rPr>
              <a:t>r</a:t>
            </a:r>
            <a:r>
              <a:rPr sz="900" spc="-9" dirty="0">
                <a:latin typeface="Calibri"/>
                <a:cs typeface="Calibri"/>
              </a:rPr>
              <a:t>g</a:t>
            </a:r>
            <a:r>
              <a:rPr sz="900" spc="-4" dirty="0">
                <a:latin typeface="Calibri"/>
                <a:cs typeface="Calibri"/>
              </a:rPr>
              <a:t>y</a:t>
            </a:r>
            <a:r>
              <a:rPr sz="900" spc="4" dirty="0">
                <a:latin typeface="Calibri"/>
                <a:cs typeface="Calibri"/>
              </a:rPr>
              <a:t> </a:t>
            </a:r>
            <a:r>
              <a:rPr sz="900" spc="-9" dirty="0">
                <a:latin typeface="Calibri"/>
                <a:cs typeface="Calibri"/>
              </a:rPr>
              <a:t>S</a:t>
            </a:r>
            <a:r>
              <a:rPr sz="900" dirty="0">
                <a:latin typeface="Calibri"/>
                <a:cs typeface="Calibri"/>
              </a:rPr>
              <a:t>y</a:t>
            </a:r>
            <a:r>
              <a:rPr sz="900" spc="-13" dirty="0">
                <a:latin typeface="Calibri"/>
                <a:cs typeface="Calibri"/>
              </a:rPr>
              <a:t>s</a:t>
            </a:r>
            <a:r>
              <a:rPr sz="900" spc="-4" dirty="0">
                <a:latin typeface="Calibri"/>
                <a:cs typeface="Calibri"/>
              </a:rPr>
              <a:t>t</a:t>
            </a:r>
            <a:r>
              <a:rPr sz="900" spc="-13" dirty="0">
                <a:latin typeface="Calibri"/>
                <a:cs typeface="Calibri"/>
              </a:rPr>
              <a:t>ems</a:t>
            </a:r>
            <a:r>
              <a:rPr sz="900" spc="-4" dirty="0">
                <a:latin typeface="Calibri"/>
                <a:cs typeface="Calibri"/>
              </a:rPr>
              <a:t>,</a:t>
            </a:r>
            <a:r>
              <a:rPr sz="900" spc="22" dirty="0">
                <a:latin typeface="Calibri"/>
                <a:cs typeface="Calibri"/>
              </a:rPr>
              <a:t> </a:t>
            </a:r>
            <a:r>
              <a:rPr sz="900" dirty="0">
                <a:latin typeface="Calibri"/>
                <a:cs typeface="Calibri"/>
              </a:rPr>
              <a:t>E</a:t>
            </a:r>
            <a:r>
              <a:rPr sz="900" spc="-9" dirty="0">
                <a:latin typeface="Calibri"/>
                <a:cs typeface="Calibri"/>
              </a:rPr>
              <a:t>d</a:t>
            </a:r>
            <a:r>
              <a:rPr sz="900" spc="-13" dirty="0">
                <a:latin typeface="Calibri"/>
                <a:cs typeface="Calibri"/>
              </a:rPr>
              <a:t>s</a:t>
            </a:r>
            <a:r>
              <a:rPr sz="900" spc="-4" dirty="0">
                <a:latin typeface="Calibri"/>
                <a:cs typeface="Calibri"/>
              </a:rPr>
              <a:t>.</a:t>
            </a:r>
            <a:r>
              <a:rPr sz="900" spc="-9" dirty="0">
                <a:latin typeface="Calibri"/>
                <a:cs typeface="Calibri"/>
              </a:rPr>
              <a:t> S</a:t>
            </a:r>
            <a:r>
              <a:rPr sz="900" spc="-4" dirty="0">
                <a:latin typeface="Calibri"/>
                <a:cs typeface="Calibri"/>
              </a:rPr>
              <a:t>.</a:t>
            </a:r>
            <a:r>
              <a:rPr sz="900" dirty="0">
                <a:latin typeface="Calibri"/>
                <a:cs typeface="Calibri"/>
              </a:rPr>
              <a:t> </a:t>
            </a:r>
            <a:r>
              <a:rPr sz="900" spc="-13" dirty="0">
                <a:latin typeface="Calibri"/>
                <a:cs typeface="Calibri"/>
              </a:rPr>
              <a:t>C</a:t>
            </a:r>
            <a:r>
              <a:rPr sz="900" spc="-4" dirty="0">
                <a:latin typeface="Calibri"/>
                <a:cs typeface="Calibri"/>
              </a:rPr>
              <a:t>hakrabort</a:t>
            </a:r>
            <a:r>
              <a:rPr sz="900" dirty="0">
                <a:latin typeface="Calibri"/>
                <a:cs typeface="Calibri"/>
              </a:rPr>
              <a:t>y</a:t>
            </a:r>
            <a:r>
              <a:rPr sz="900" spc="-4" dirty="0">
                <a:latin typeface="Calibri"/>
                <a:cs typeface="Calibri"/>
              </a:rPr>
              <a:t>,</a:t>
            </a:r>
            <a:r>
              <a:rPr sz="900" spc="-9" dirty="0">
                <a:latin typeface="Calibri"/>
                <a:cs typeface="Calibri"/>
              </a:rPr>
              <a:t> M.</a:t>
            </a:r>
            <a:r>
              <a:rPr sz="900" spc="-13" dirty="0">
                <a:latin typeface="Calibri"/>
                <a:cs typeface="Calibri"/>
              </a:rPr>
              <a:t>G</a:t>
            </a:r>
            <a:r>
              <a:rPr sz="900" spc="-4" dirty="0">
                <a:latin typeface="Calibri"/>
                <a:cs typeface="Calibri"/>
              </a:rPr>
              <a:t>. </a:t>
            </a:r>
            <a:r>
              <a:rPr sz="900" spc="-9" dirty="0">
                <a:latin typeface="Calibri"/>
                <a:cs typeface="Calibri"/>
              </a:rPr>
              <a:t>Simoes</a:t>
            </a:r>
            <a:r>
              <a:rPr sz="900" spc="-4" dirty="0">
                <a:latin typeface="Calibri"/>
                <a:cs typeface="Calibri"/>
              </a:rPr>
              <a:t>,</a:t>
            </a:r>
            <a:r>
              <a:rPr sz="900" spc="13" dirty="0">
                <a:latin typeface="Calibri"/>
                <a:cs typeface="Calibri"/>
              </a:rPr>
              <a:t> </a:t>
            </a:r>
            <a:r>
              <a:rPr sz="900" spc="-9" dirty="0">
                <a:latin typeface="Calibri"/>
                <a:cs typeface="Calibri"/>
              </a:rPr>
              <a:t>W.</a:t>
            </a:r>
            <a:r>
              <a:rPr sz="900" dirty="0">
                <a:latin typeface="Calibri"/>
                <a:cs typeface="Calibri"/>
              </a:rPr>
              <a:t> </a:t>
            </a:r>
            <a:r>
              <a:rPr sz="900" spc="-13" dirty="0">
                <a:latin typeface="Calibri"/>
                <a:cs typeface="Calibri"/>
              </a:rPr>
              <a:t>K</a:t>
            </a:r>
            <a:r>
              <a:rPr sz="900" spc="-4" dirty="0">
                <a:latin typeface="Calibri"/>
                <a:cs typeface="Calibri"/>
              </a:rPr>
              <a:t>ra</a:t>
            </a:r>
            <a:r>
              <a:rPr sz="900" spc="-13" dirty="0">
                <a:latin typeface="Calibri"/>
                <a:cs typeface="Calibri"/>
              </a:rPr>
              <a:t>me</a:t>
            </a:r>
            <a:r>
              <a:rPr sz="900" spc="-4" dirty="0">
                <a:latin typeface="Calibri"/>
                <a:cs typeface="Calibri"/>
              </a:rPr>
              <a:t>r;</a:t>
            </a:r>
            <a:r>
              <a:rPr sz="900" spc="9" dirty="0">
                <a:latin typeface="Calibri"/>
                <a:cs typeface="Calibri"/>
              </a:rPr>
              <a:t> </a:t>
            </a:r>
            <a:r>
              <a:rPr sz="900" spc="-9" dirty="0">
                <a:latin typeface="Calibri"/>
                <a:cs typeface="Calibri"/>
              </a:rPr>
              <a:t>S</a:t>
            </a:r>
            <a:r>
              <a:rPr sz="900" spc="-4" dirty="0">
                <a:latin typeface="Calibri"/>
                <a:cs typeface="Calibri"/>
              </a:rPr>
              <a:t>pr</a:t>
            </a:r>
            <a:r>
              <a:rPr sz="900" spc="-9" dirty="0">
                <a:latin typeface="Calibri"/>
                <a:cs typeface="Calibri"/>
              </a:rPr>
              <a:t>inge</a:t>
            </a:r>
            <a:r>
              <a:rPr sz="900" spc="-4" dirty="0">
                <a:latin typeface="Calibri"/>
                <a:cs typeface="Calibri"/>
              </a:rPr>
              <a:t>r</a:t>
            </a:r>
            <a:r>
              <a:rPr sz="900" spc="22" dirty="0">
                <a:latin typeface="Calibri"/>
                <a:cs typeface="Calibri"/>
              </a:rPr>
              <a:t> </a:t>
            </a:r>
            <a:r>
              <a:rPr sz="900" spc="-9" dirty="0">
                <a:latin typeface="Calibri"/>
                <a:cs typeface="Calibri"/>
              </a:rPr>
              <a:t>201</a:t>
            </a:r>
            <a:r>
              <a:rPr sz="900" spc="-4" dirty="0">
                <a:latin typeface="Calibri"/>
                <a:cs typeface="Calibri"/>
              </a:rPr>
              <a:t>3</a:t>
            </a:r>
            <a:r>
              <a:rPr sz="900" dirty="0">
                <a:latin typeface="Calibri"/>
                <a:cs typeface="Calibri"/>
              </a:rPr>
              <a:t> </a:t>
            </a:r>
            <a:r>
              <a:rPr sz="900" spc="22" dirty="0">
                <a:latin typeface="Calibri"/>
                <a:cs typeface="Calibri"/>
              </a:rPr>
              <a:t> </a:t>
            </a:r>
            <a:r>
              <a:rPr sz="900" spc="-9" dirty="0">
                <a:latin typeface="Calibri"/>
                <a:cs typeface="Calibri"/>
              </a:rPr>
              <a:t>(C</a:t>
            </a:r>
            <a:r>
              <a:rPr sz="900" spc="-4" dirty="0">
                <a:latin typeface="Calibri"/>
                <a:cs typeface="Calibri"/>
              </a:rPr>
              <a:t>hapt</a:t>
            </a:r>
            <a:r>
              <a:rPr sz="900" spc="-9" dirty="0">
                <a:latin typeface="Calibri"/>
                <a:cs typeface="Calibri"/>
              </a:rPr>
              <a:t>e</a:t>
            </a:r>
            <a:r>
              <a:rPr sz="900" spc="-4" dirty="0">
                <a:latin typeface="Calibri"/>
                <a:cs typeface="Calibri"/>
              </a:rPr>
              <a:t>r</a:t>
            </a:r>
            <a:r>
              <a:rPr sz="900" dirty="0">
                <a:latin typeface="Calibri"/>
                <a:cs typeface="Calibri"/>
              </a:rPr>
              <a:t> </a:t>
            </a:r>
            <a:r>
              <a:rPr sz="900" spc="-4" dirty="0">
                <a:latin typeface="Calibri"/>
                <a:cs typeface="Calibri"/>
              </a:rPr>
              <a:t>2</a:t>
            </a:r>
            <a:r>
              <a:rPr sz="900" spc="9" dirty="0">
                <a:latin typeface="Calibri"/>
                <a:cs typeface="Calibri"/>
              </a:rPr>
              <a:t> </a:t>
            </a:r>
            <a:r>
              <a:rPr sz="900" spc="-4" dirty="0">
                <a:latin typeface="Calibri"/>
                <a:cs typeface="Calibri"/>
              </a:rPr>
              <a:t>– </a:t>
            </a:r>
            <a:r>
              <a:rPr sz="900" spc="-9" dirty="0">
                <a:latin typeface="Calibri"/>
                <a:cs typeface="Calibri"/>
              </a:rPr>
              <a:t>Funda</a:t>
            </a:r>
            <a:r>
              <a:rPr sz="900" spc="-13" dirty="0">
                <a:latin typeface="Calibri"/>
                <a:cs typeface="Calibri"/>
              </a:rPr>
              <a:t>me</a:t>
            </a:r>
            <a:r>
              <a:rPr sz="900" spc="-4" dirty="0">
                <a:latin typeface="Calibri"/>
                <a:cs typeface="Calibri"/>
              </a:rPr>
              <a:t>nta</a:t>
            </a:r>
            <a:r>
              <a:rPr sz="900" spc="-9" dirty="0">
                <a:latin typeface="Calibri"/>
                <a:cs typeface="Calibri"/>
              </a:rPr>
              <a:t>l</a:t>
            </a:r>
            <a:r>
              <a:rPr sz="900" spc="-4" dirty="0">
                <a:latin typeface="Calibri"/>
                <a:cs typeface="Calibri"/>
              </a:rPr>
              <a:t>s of </a:t>
            </a:r>
            <a:r>
              <a:rPr sz="900" spc="-9" dirty="0">
                <a:latin typeface="Calibri"/>
                <a:cs typeface="Calibri"/>
              </a:rPr>
              <a:t>Po</a:t>
            </a:r>
            <a:r>
              <a:rPr sz="900" spc="-13" dirty="0">
                <a:latin typeface="Calibri"/>
                <a:cs typeface="Calibri"/>
              </a:rPr>
              <a:t>we</a:t>
            </a:r>
            <a:r>
              <a:rPr sz="900" spc="-4" dirty="0">
                <a:latin typeface="Calibri"/>
                <a:cs typeface="Calibri"/>
              </a:rPr>
              <a:t>r</a:t>
            </a:r>
            <a:r>
              <a:rPr sz="900" dirty="0">
                <a:latin typeface="Calibri"/>
                <a:cs typeface="Calibri"/>
              </a:rPr>
              <a:t> E</a:t>
            </a:r>
            <a:r>
              <a:rPr sz="900" spc="-9" dirty="0">
                <a:latin typeface="Calibri"/>
                <a:cs typeface="Calibri"/>
              </a:rPr>
              <a:t>lec</a:t>
            </a:r>
            <a:r>
              <a:rPr sz="900" spc="-4" dirty="0">
                <a:latin typeface="Calibri"/>
                <a:cs typeface="Calibri"/>
              </a:rPr>
              <a:t>tron</a:t>
            </a:r>
            <a:r>
              <a:rPr sz="900" spc="-9" dirty="0">
                <a:latin typeface="Calibri"/>
                <a:cs typeface="Calibri"/>
              </a:rPr>
              <a:t>ic</a:t>
            </a:r>
            <a:r>
              <a:rPr sz="900" spc="-13" dirty="0">
                <a:latin typeface="Calibri"/>
                <a:cs typeface="Calibri"/>
              </a:rPr>
              <a:t>s</a:t>
            </a:r>
            <a:r>
              <a:rPr sz="900" spc="-4" dirty="0">
                <a:latin typeface="Calibri"/>
                <a:cs typeface="Calibri"/>
              </a:rPr>
              <a:t>)</a:t>
            </a:r>
            <a:endParaRPr sz="900" dirty="0">
              <a:latin typeface="Calibri"/>
              <a:cs typeface="Calibri"/>
            </a:endParaRPr>
          </a:p>
        </p:txBody>
      </p:sp>
      <p:sp>
        <p:nvSpPr>
          <p:cNvPr id="5" name="object 5"/>
          <p:cNvSpPr txBox="1"/>
          <p:nvPr/>
        </p:nvSpPr>
        <p:spPr>
          <a:xfrm>
            <a:off x="1450428" y="146284"/>
            <a:ext cx="7609489" cy="369332"/>
          </a:xfrm>
          <a:prstGeom prst="rect">
            <a:avLst/>
          </a:prstGeom>
        </p:spPr>
        <p:txBody>
          <a:bodyPr vert="horz" wrap="square" lIns="0" tIns="0" rIns="0" bIns="0" rtlCol="0">
            <a:spAutoFit/>
          </a:bodyPr>
          <a:lstStyle/>
          <a:p>
            <a:pPr marL="11397"/>
            <a:r>
              <a:rPr b="1" spc="-18" dirty="0">
                <a:solidFill>
                  <a:srgbClr val="005582"/>
                </a:solidFill>
                <a:latin typeface="Verdana"/>
                <a:cs typeface="Verdana"/>
              </a:rPr>
              <a:t>Po</a:t>
            </a:r>
            <a:r>
              <a:rPr b="1" spc="-31" dirty="0">
                <a:solidFill>
                  <a:srgbClr val="005582"/>
                </a:solidFill>
                <a:latin typeface="Verdana"/>
                <a:cs typeface="Verdana"/>
              </a:rPr>
              <a:t>w</a:t>
            </a:r>
            <a:r>
              <a:rPr b="1" spc="-18" dirty="0">
                <a:solidFill>
                  <a:srgbClr val="005582"/>
                </a:solidFill>
                <a:latin typeface="Verdana"/>
                <a:cs typeface="Verdana"/>
              </a:rPr>
              <a:t>er</a:t>
            </a:r>
            <a:r>
              <a:rPr b="1" dirty="0">
                <a:solidFill>
                  <a:srgbClr val="005582"/>
                </a:solidFill>
                <a:latin typeface="Verdana"/>
                <a:cs typeface="Verdana"/>
              </a:rPr>
              <a:t> </a:t>
            </a:r>
            <a:r>
              <a:rPr b="1" spc="-22" dirty="0">
                <a:solidFill>
                  <a:srgbClr val="005582"/>
                </a:solidFill>
                <a:latin typeface="Verdana"/>
                <a:cs typeface="Verdana"/>
              </a:rPr>
              <a:t>E</a:t>
            </a:r>
            <a:r>
              <a:rPr b="1" spc="-13" dirty="0">
                <a:solidFill>
                  <a:srgbClr val="005582"/>
                </a:solidFill>
                <a:latin typeface="Verdana"/>
                <a:cs typeface="Verdana"/>
              </a:rPr>
              <a:t>lec</a:t>
            </a:r>
            <a:r>
              <a:rPr b="1" spc="-18" dirty="0">
                <a:solidFill>
                  <a:srgbClr val="005582"/>
                </a:solidFill>
                <a:latin typeface="Verdana"/>
                <a:cs typeface="Verdana"/>
              </a:rPr>
              <a:t>tronics</a:t>
            </a:r>
            <a:r>
              <a:rPr b="1" spc="40" dirty="0">
                <a:solidFill>
                  <a:srgbClr val="005582"/>
                </a:solidFill>
                <a:latin typeface="Verdana"/>
                <a:cs typeface="Verdana"/>
              </a:rPr>
              <a:t> </a:t>
            </a:r>
            <a:r>
              <a:rPr b="1" spc="-18" dirty="0">
                <a:solidFill>
                  <a:srgbClr val="005582"/>
                </a:solidFill>
                <a:latin typeface="Verdana"/>
                <a:cs typeface="Verdana"/>
              </a:rPr>
              <a:t>as</a:t>
            </a:r>
            <a:r>
              <a:rPr b="1" spc="9" dirty="0">
                <a:solidFill>
                  <a:srgbClr val="005582"/>
                </a:solidFill>
                <a:latin typeface="Verdana"/>
                <a:cs typeface="Verdana"/>
              </a:rPr>
              <a:t> </a:t>
            </a:r>
            <a:r>
              <a:rPr b="1" spc="-18" dirty="0">
                <a:solidFill>
                  <a:srgbClr val="005582"/>
                </a:solidFill>
                <a:latin typeface="Verdana"/>
                <a:cs typeface="Verdana"/>
              </a:rPr>
              <a:t>an</a:t>
            </a:r>
            <a:r>
              <a:rPr b="1" spc="13" dirty="0">
                <a:solidFill>
                  <a:srgbClr val="005582"/>
                </a:solidFill>
                <a:latin typeface="Verdana"/>
                <a:cs typeface="Verdana"/>
              </a:rPr>
              <a:t> </a:t>
            </a:r>
            <a:r>
              <a:rPr b="1" spc="-22" dirty="0">
                <a:solidFill>
                  <a:srgbClr val="005582"/>
                </a:solidFill>
                <a:latin typeface="Verdana"/>
                <a:cs typeface="Verdana"/>
              </a:rPr>
              <a:t>E</a:t>
            </a:r>
            <a:r>
              <a:rPr b="1" spc="-18" dirty="0">
                <a:solidFill>
                  <a:srgbClr val="005582"/>
                </a:solidFill>
                <a:latin typeface="Verdana"/>
                <a:cs typeface="Verdana"/>
              </a:rPr>
              <a:t>nabler</a:t>
            </a:r>
            <a:r>
              <a:rPr lang="en-US" b="1" spc="-18" dirty="0">
                <a:solidFill>
                  <a:srgbClr val="005582"/>
                </a:solidFill>
                <a:latin typeface="Verdana"/>
                <a:cs typeface="Verdana"/>
              </a:rPr>
              <a:t> Technology</a:t>
            </a:r>
            <a:endParaRPr dirty="0">
              <a:latin typeface="Verdana"/>
              <a:cs typeface="Verdana"/>
            </a:endParaRPr>
          </a:p>
        </p:txBody>
      </p:sp>
    </p:spTree>
    <p:extLst>
      <p:ext uri="{BB962C8B-B14F-4D97-AF65-F5344CB8AC3E}">
        <p14:creationId xmlns:p14="http://schemas.microsoft.com/office/powerpoint/2010/main" val="331774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Historical Perspective</a:t>
            </a:r>
          </a:p>
        </p:txBody>
      </p:sp>
      <p:sp>
        <p:nvSpPr>
          <p:cNvPr id="33" name="Shape 33"/>
          <p:cNvSpPr>
            <a:spLocks noGrp="1"/>
          </p:cNvSpPr>
          <p:nvPr>
            <p:ph type="body" idx="1"/>
          </p:nvPr>
        </p:nvSpPr>
        <p:spPr>
          <a:xfrm>
            <a:off x="990600" y="1143000"/>
            <a:ext cx="8153400" cy="5334000"/>
          </a:xfrm>
          <a:prstGeom prst="rect">
            <a:avLst/>
          </a:prstGeom>
        </p:spPr>
        <p:txBody>
          <a:bodyPr lIns="0" tIns="0" rIns="0" bIns="0">
            <a:normAutofit/>
          </a:bodyPr>
          <a:lstStyle/>
          <a:p>
            <a:pPr lvl="0" algn="l">
              <a:buSzTx/>
              <a:buNone/>
            </a:pPr>
            <a:endParaRPr sz="1400" i="1" dirty="0"/>
          </a:p>
          <a:p>
            <a:pPr lvl="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Traditional power conversion</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Linear Electronics- Transistors in active mode (linear region)</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Transistor acts as variable resistor for control</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Terrible efficiency (50% not uncommon)</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Low conversion range (greater Vd smaller efficiency)</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Low power applications</a:t>
            </a:r>
          </a:p>
          <a:p>
            <a:pPr marL="838200" lvl="1" indent="-381000" algn="l">
              <a:spcBef>
                <a:spcPts val="500"/>
              </a:spcBef>
            </a:pPr>
            <a:r>
              <a:rPr sz="2400" dirty="0">
                <a:effectLst>
                  <a:outerShdw blurRad="12700" dist="25400" dir="2700000" rotWithShape="0">
                    <a:srgbClr val="DDDDDD"/>
                  </a:outerShdw>
                </a:effectLst>
                <a:latin typeface="Times New Roman Bold"/>
                <a:ea typeface="Times New Roman Bold"/>
                <a:cs typeface="Times New Roman Bold"/>
                <a:sym typeface="Times New Roman Bold"/>
              </a:rPr>
              <a:t>Motor-Generator Sets (AC-DC or AC-AC)</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Can still be found in use</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Large physical size</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Maintenance intensive</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Low efficiency</a:t>
            </a:r>
          </a:p>
          <a:p>
            <a:pPr marL="1200150" lvl="2" indent="-285750" algn="l"/>
            <a:r>
              <a:rPr sz="2000" dirty="0">
                <a:effectLst>
                  <a:outerShdw blurRad="12700" dist="25400" dir="2700000" rotWithShape="0">
                    <a:srgbClr val="DDDDDD"/>
                  </a:outerShdw>
                </a:effectLst>
                <a:latin typeface="Times New Roman Bold"/>
                <a:ea typeface="Times New Roman Bold"/>
                <a:cs typeface="Times New Roman Bold"/>
                <a:sym typeface="Times New Roman Bold"/>
              </a:rPr>
              <a:t>Poor Load regulation</a:t>
            </a:r>
          </a:p>
        </p:txBody>
      </p:sp>
    </p:spTree>
    <p:extLst>
      <p:ext uri="{BB962C8B-B14F-4D97-AF65-F5344CB8AC3E}">
        <p14:creationId xmlns:p14="http://schemas.microsoft.com/office/powerpoint/2010/main" val="39903320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609600" y="381000"/>
            <a:ext cx="7772400" cy="1143002"/>
          </a:xfrm>
          <a:prstGeom prst="rect">
            <a:avLst/>
          </a:prstGeom>
        </p:spPr>
        <p:txBody>
          <a:bodyPr lIns="0" tIns="0" rIns="0" bIns="0">
            <a:normAutofit/>
          </a:bodyPr>
          <a:lstStyle/>
          <a:p>
            <a:pPr lvl="0">
              <a:defRPr sz="1800"/>
            </a:pPr>
            <a:r>
              <a:rPr sz="2800" dirty="0">
                <a:latin typeface="Times New Roman Bold"/>
                <a:ea typeface="Times New Roman Bold"/>
                <a:cs typeface="Times New Roman Bold"/>
                <a:sym typeface="Times New Roman Bold"/>
              </a:rPr>
              <a:t>Simplified Block Diagram of </a:t>
            </a:r>
            <a:br>
              <a:rPr sz="2800" dirty="0">
                <a:latin typeface="Times New Roman Bold"/>
                <a:ea typeface="Times New Roman Bold"/>
                <a:cs typeface="Times New Roman Bold"/>
                <a:sym typeface="Times New Roman Bold"/>
              </a:rPr>
            </a:br>
            <a:r>
              <a:rPr sz="2800" dirty="0">
                <a:latin typeface="Times New Roman Bold"/>
                <a:ea typeface="Times New Roman Bold"/>
                <a:cs typeface="Times New Roman Bold"/>
                <a:sym typeface="Times New Roman Bold"/>
              </a:rPr>
              <a:t>a Power Electronics System</a:t>
            </a:r>
          </a:p>
        </p:txBody>
      </p:sp>
      <p:pic>
        <p:nvPicPr>
          <p:cNvPr id="39" name="image.pdf"/>
          <p:cNvPicPr/>
          <p:nvPr/>
        </p:nvPicPr>
        <p:blipFill>
          <a:blip r:embed="rId2"/>
          <a:stretch>
            <a:fillRect/>
          </a:stretch>
        </p:blipFill>
        <p:spPr>
          <a:xfrm>
            <a:off x="914400" y="1524000"/>
            <a:ext cx="7559675" cy="4005263"/>
          </a:xfrm>
          <a:prstGeom prst="rect">
            <a:avLst/>
          </a:prstGeom>
          <a:ln w="12700">
            <a:miter lim="400000"/>
          </a:ln>
        </p:spPr>
      </p:pic>
    </p:spTree>
    <p:extLst>
      <p:ext uri="{BB962C8B-B14F-4D97-AF65-F5344CB8AC3E}">
        <p14:creationId xmlns:p14="http://schemas.microsoft.com/office/powerpoint/2010/main" val="35927774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609600" y="152400"/>
            <a:ext cx="7772400" cy="1143002"/>
          </a:xfrm>
          <a:prstGeom prst="rect">
            <a:avLst/>
          </a:prstGeom>
        </p:spPr>
        <p:txBody>
          <a:bodyPr lIns="0" tIns="0" rIns="0" bIns="0">
            <a:normAutofit/>
          </a:bodyPr>
          <a:lstStyle/>
          <a:p>
            <a:pPr lvl="0">
              <a:defRPr sz="1800"/>
            </a:pPr>
            <a:r>
              <a:rPr sz="2800" dirty="0">
                <a:latin typeface="Times New Roman Bold"/>
                <a:ea typeface="Times New Roman Bold"/>
                <a:cs typeface="Times New Roman Bold"/>
                <a:sym typeface="Times New Roman Bold"/>
              </a:rPr>
              <a:t>Detailed Block Diagram of </a:t>
            </a:r>
            <a:br>
              <a:rPr sz="2800" dirty="0">
                <a:latin typeface="Times New Roman Bold"/>
                <a:ea typeface="Times New Roman Bold"/>
                <a:cs typeface="Times New Roman Bold"/>
                <a:sym typeface="Times New Roman Bold"/>
              </a:rPr>
            </a:br>
            <a:r>
              <a:rPr sz="2800" dirty="0">
                <a:latin typeface="Times New Roman Bold"/>
                <a:ea typeface="Times New Roman Bold"/>
                <a:cs typeface="Times New Roman Bold"/>
                <a:sym typeface="Times New Roman Bold"/>
              </a:rPr>
              <a:t>Power Electronics System</a:t>
            </a:r>
            <a:r>
              <a:rPr sz="2800" dirty="0"/>
              <a:t> </a:t>
            </a:r>
          </a:p>
        </p:txBody>
      </p:sp>
      <p:pic>
        <p:nvPicPr>
          <p:cNvPr id="42" name="image.pdf"/>
          <p:cNvPicPr/>
          <p:nvPr/>
        </p:nvPicPr>
        <p:blipFill>
          <a:blip r:embed="rId2"/>
          <a:stretch>
            <a:fillRect/>
          </a:stretch>
        </p:blipFill>
        <p:spPr>
          <a:xfrm>
            <a:off x="685800" y="1371600"/>
            <a:ext cx="7907338" cy="4810125"/>
          </a:xfrm>
          <a:prstGeom prst="rect">
            <a:avLst/>
          </a:prstGeom>
          <a:ln w="12700">
            <a:miter lim="400000"/>
          </a:ln>
        </p:spPr>
      </p:pic>
    </p:spTree>
    <p:extLst>
      <p:ext uri="{BB962C8B-B14F-4D97-AF65-F5344CB8AC3E}">
        <p14:creationId xmlns:p14="http://schemas.microsoft.com/office/powerpoint/2010/main" val="38866619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txBox="1"/>
          <p:nvPr/>
        </p:nvSpPr>
        <p:spPr>
          <a:xfrm>
            <a:off x="1924793" y="1839310"/>
            <a:ext cx="5913276" cy="219077"/>
          </a:xfrm>
          <a:prstGeom prst="rect">
            <a:avLst/>
          </a:prstGeom>
        </p:spPr>
        <p:txBody>
          <a:bodyPr vert="horz" wrap="square" lIns="0" tIns="0" rIns="0" bIns="0" rtlCol="0">
            <a:spAutoFit/>
          </a:bodyPr>
          <a:lstStyle/>
          <a:p>
            <a:pPr marL="12700" marR="5080">
              <a:lnSpc>
                <a:spcPts val="1570"/>
              </a:lnSpc>
            </a:pPr>
            <a:r>
              <a:rPr sz="2000" b="1" spc="20" dirty="0">
                <a:latin typeface="Times New Roman"/>
                <a:cs typeface="Times New Roman"/>
              </a:rPr>
              <a:t>P</a:t>
            </a:r>
            <a:r>
              <a:rPr sz="2000" b="1" spc="10" dirty="0">
                <a:latin typeface="Times New Roman"/>
                <a:cs typeface="Times New Roman"/>
              </a:rPr>
              <a:t>o</a:t>
            </a:r>
            <a:r>
              <a:rPr sz="2000" b="1" spc="25" dirty="0">
                <a:latin typeface="Times New Roman"/>
                <a:cs typeface="Times New Roman"/>
              </a:rPr>
              <a:t>w</a:t>
            </a:r>
            <a:r>
              <a:rPr sz="2000" b="1" dirty="0">
                <a:latin typeface="Times New Roman"/>
                <a:cs typeface="Times New Roman"/>
              </a:rPr>
              <a:t>e</a:t>
            </a:r>
            <a:r>
              <a:rPr sz="2000" b="1" spc="10" dirty="0">
                <a:latin typeface="Times New Roman"/>
                <a:cs typeface="Times New Roman"/>
              </a:rPr>
              <a:t>r</a:t>
            </a:r>
            <a:r>
              <a:rPr sz="2000" b="1" dirty="0">
                <a:latin typeface="Times New Roman"/>
                <a:cs typeface="Times New Roman"/>
              </a:rPr>
              <a:t> </a:t>
            </a:r>
            <a:r>
              <a:rPr sz="2000" b="1" spc="5" dirty="0">
                <a:latin typeface="Times New Roman"/>
                <a:cs typeface="Times New Roman"/>
              </a:rPr>
              <a:t>E</a:t>
            </a:r>
            <a:r>
              <a:rPr sz="2000" b="1" spc="-20" dirty="0">
                <a:latin typeface="Times New Roman"/>
                <a:cs typeface="Times New Roman"/>
              </a:rPr>
              <a:t>l</a:t>
            </a:r>
            <a:r>
              <a:rPr sz="2000" b="1" spc="5" dirty="0">
                <a:latin typeface="Times New Roman"/>
                <a:cs typeface="Times New Roman"/>
              </a:rPr>
              <a:t>e</a:t>
            </a:r>
            <a:r>
              <a:rPr sz="2000" b="1" dirty="0">
                <a:latin typeface="Times New Roman"/>
                <a:cs typeface="Times New Roman"/>
              </a:rPr>
              <a:t>c</a:t>
            </a:r>
            <a:r>
              <a:rPr sz="2000" b="1" spc="5" dirty="0">
                <a:latin typeface="Times New Roman"/>
                <a:cs typeface="Times New Roman"/>
              </a:rPr>
              <a:t>t</a:t>
            </a:r>
            <a:r>
              <a:rPr sz="2000" b="1" dirty="0">
                <a:latin typeface="Times New Roman"/>
                <a:cs typeface="Times New Roman"/>
              </a:rPr>
              <a:t>r</a:t>
            </a:r>
            <a:r>
              <a:rPr sz="2000" b="1" spc="20" dirty="0">
                <a:latin typeface="Times New Roman"/>
                <a:cs typeface="Times New Roman"/>
              </a:rPr>
              <a:t>o</a:t>
            </a:r>
            <a:r>
              <a:rPr sz="2000" b="1" spc="10" dirty="0">
                <a:latin typeface="Times New Roman"/>
                <a:cs typeface="Times New Roman"/>
              </a:rPr>
              <a:t>ni</a:t>
            </a:r>
            <a:r>
              <a:rPr sz="2000" b="1" spc="-5" dirty="0">
                <a:latin typeface="Times New Roman"/>
                <a:cs typeface="Times New Roman"/>
              </a:rPr>
              <a:t>c</a:t>
            </a:r>
            <a:r>
              <a:rPr sz="2000" b="1" spc="10" dirty="0">
                <a:latin typeface="Times New Roman"/>
                <a:cs typeface="Times New Roman"/>
              </a:rPr>
              <a:t>s</a:t>
            </a:r>
            <a:r>
              <a:rPr sz="2000" b="1" spc="5" dirty="0">
                <a:latin typeface="Times New Roman"/>
                <a:cs typeface="Times New Roman"/>
              </a:rPr>
              <a:t> </a:t>
            </a:r>
            <a:r>
              <a:rPr lang="en-US" sz="2000" b="1" spc="5" dirty="0">
                <a:latin typeface="Times New Roman"/>
                <a:cs typeface="Times New Roman"/>
              </a:rPr>
              <a:t>is the </a:t>
            </a:r>
            <a:r>
              <a:rPr sz="2000" b="1" spc="-30" dirty="0">
                <a:latin typeface="Times New Roman"/>
                <a:cs typeface="Times New Roman"/>
              </a:rPr>
              <a:t>I</a:t>
            </a:r>
            <a:r>
              <a:rPr sz="2000" b="1" spc="15" dirty="0">
                <a:latin typeface="Times New Roman"/>
                <a:cs typeface="Times New Roman"/>
              </a:rPr>
              <a:t>n</a:t>
            </a:r>
            <a:r>
              <a:rPr sz="2000" b="1" spc="10" dirty="0">
                <a:latin typeface="Times New Roman"/>
                <a:cs typeface="Times New Roman"/>
              </a:rPr>
              <a:t>t</a:t>
            </a:r>
            <a:r>
              <a:rPr sz="2000" b="1" dirty="0">
                <a:latin typeface="Times New Roman"/>
                <a:cs typeface="Times New Roman"/>
              </a:rPr>
              <a:t>erfac</a:t>
            </a:r>
            <a:r>
              <a:rPr sz="2000" b="1" spc="10" dirty="0">
                <a:latin typeface="Times New Roman"/>
                <a:cs typeface="Times New Roman"/>
              </a:rPr>
              <a:t>e</a:t>
            </a:r>
            <a:r>
              <a:rPr lang="en-US" sz="2000" b="1" spc="10" dirty="0">
                <a:latin typeface="Times New Roman"/>
                <a:cs typeface="Times New Roman"/>
              </a:rPr>
              <a:t> for technology</a:t>
            </a:r>
            <a:endParaRPr sz="2000" b="1" dirty="0">
              <a:latin typeface="Times New Roman"/>
              <a:cs typeface="Times New Roman"/>
            </a:endParaRPr>
          </a:p>
        </p:txBody>
      </p:sp>
      <p:sp>
        <p:nvSpPr>
          <p:cNvPr id="63" name="object 5">
            <a:extLst>
              <a:ext uri="{FF2B5EF4-FFF2-40B4-BE49-F238E27FC236}">
                <a16:creationId xmlns:a16="http://schemas.microsoft.com/office/drawing/2014/main" id="{ED809A3E-3933-3F4C-BBE6-0BF81B337D49}"/>
              </a:ext>
            </a:extLst>
          </p:cNvPr>
          <p:cNvSpPr txBox="1"/>
          <p:nvPr/>
        </p:nvSpPr>
        <p:spPr>
          <a:xfrm>
            <a:off x="1534511" y="359168"/>
            <a:ext cx="7609489" cy="369332"/>
          </a:xfrm>
          <a:prstGeom prst="rect">
            <a:avLst/>
          </a:prstGeom>
        </p:spPr>
        <p:txBody>
          <a:bodyPr vert="horz" wrap="square" lIns="0" tIns="0" rIns="0" bIns="0" rtlCol="0">
            <a:spAutoFit/>
          </a:bodyPr>
          <a:lstStyle/>
          <a:p>
            <a:pPr marL="11397"/>
            <a:r>
              <a:rPr b="1" spc="-18" dirty="0">
                <a:solidFill>
                  <a:srgbClr val="005582"/>
                </a:solidFill>
                <a:latin typeface="Verdana"/>
                <a:cs typeface="Verdana"/>
              </a:rPr>
              <a:t>Po</a:t>
            </a:r>
            <a:r>
              <a:rPr b="1" spc="-31" dirty="0">
                <a:solidFill>
                  <a:srgbClr val="005582"/>
                </a:solidFill>
                <a:latin typeface="Verdana"/>
                <a:cs typeface="Verdana"/>
              </a:rPr>
              <a:t>w</a:t>
            </a:r>
            <a:r>
              <a:rPr b="1" spc="-18" dirty="0">
                <a:solidFill>
                  <a:srgbClr val="005582"/>
                </a:solidFill>
                <a:latin typeface="Verdana"/>
                <a:cs typeface="Verdana"/>
              </a:rPr>
              <a:t>er</a:t>
            </a:r>
            <a:r>
              <a:rPr b="1" dirty="0">
                <a:solidFill>
                  <a:srgbClr val="005582"/>
                </a:solidFill>
                <a:latin typeface="Verdana"/>
                <a:cs typeface="Verdana"/>
              </a:rPr>
              <a:t> </a:t>
            </a:r>
            <a:r>
              <a:rPr b="1" spc="-22" dirty="0">
                <a:solidFill>
                  <a:srgbClr val="005582"/>
                </a:solidFill>
                <a:latin typeface="Verdana"/>
                <a:cs typeface="Verdana"/>
              </a:rPr>
              <a:t>E</a:t>
            </a:r>
            <a:r>
              <a:rPr b="1" spc="-13" dirty="0">
                <a:solidFill>
                  <a:srgbClr val="005582"/>
                </a:solidFill>
                <a:latin typeface="Verdana"/>
                <a:cs typeface="Verdana"/>
              </a:rPr>
              <a:t>lec</a:t>
            </a:r>
            <a:r>
              <a:rPr b="1" spc="-18" dirty="0">
                <a:solidFill>
                  <a:srgbClr val="005582"/>
                </a:solidFill>
                <a:latin typeface="Verdana"/>
                <a:cs typeface="Verdana"/>
              </a:rPr>
              <a:t>tronics</a:t>
            </a:r>
            <a:r>
              <a:rPr b="1" spc="40" dirty="0">
                <a:solidFill>
                  <a:srgbClr val="005582"/>
                </a:solidFill>
                <a:latin typeface="Verdana"/>
                <a:cs typeface="Verdana"/>
              </a:rPr>
              <a:t> </a:t>
            </a:r>
            <a:r>
              <a:rPr b="1" spc="-18" dirty="0">
                <a:solidFill>
                  <a:srgbClr val="005582"/>
                </a:solidFill>
                <a:latin typeface="Verdana"/>
                <a:cs typeface="Verdana"/>
              </a:rPr>
              <a:t>as</a:t>
            </a:r>
            <a:r>
              <a:rPr b="1" spc="9" dirty="0">
                <a:solidFill>
                  <a:srgbClr val="005582"/>
                </a:solidFill>
                <a:latin typeface="Verdana"/>
                <a:cs typeface="Verdana"/>
              </a:rPr>
              <a:t> </a:t>
            </a:r>
            <a:r>
              <a:rPr b="1" spc="-18" dirty="0">
                <a:solidFill>
                  <a:srgbClr val="005582"/>
                </a:solidFill>
                <a:latin typeface="Verdana"/>
                <a:cs typeface="Verdana"/>
              </a:rPr>
              <a:t>an</a:t>
            </a:r>
            <a:r>
              <a:rPr b="1" spc="13" dirty="0">
                <a:solidFill>
                  <a:srgbClr val="005582"/>
                </a:solidFill>
                <a:latin typeface="Verdana"/>
                <a:cs typeface="Verdana"/>
              </a:rPr>
              <a:t> </a:t>
            </a:r>
            <a:r>
              <a:rPr b="1" spc="-22" dirty="0">
                <a:solidFill>
                  <a:srgbClr val="005582"/>
                </a:solidFill>
                <a:latin typeface="Verdana"/>
                <a:cs typeface="Verdana"/>
              </a:rPr>
              <a:t>E</a:t>
            </a:r>
            <a:r>
              <a:rPr b="1" spc="-18" dirty="0">
                <a:solidFill>
                  <a:srgbClr val="005582"/>
                </a:solidFill>
                <a:latin typeface="Verdana"/>
                <a:cs typeface="Verdana"/>
              </a:rPr>
              <a:t>nabler</a:t>
            </a:r>
            <a:r>
              <a:rPr lang="en-US" b="1" spc="-18" dirty="0">
                <a:solidFill>
                  <a:srgbClr val="005582"/>
                </a:solidFill>
                <a:latin typeface="Verdana"/>
                <a:cs typeface="Verdana"/>
              </a:rPr>
              <a:t> Technology</a:t>
            </a:r>
            <a:endParaRPr dirty="0">
              <a:latin typeface="Verdana"/>
              <a:cs typeface="Verdana"/>
            </a:endParaRPr>
          </a:p>
        </p:txBody>
      </p:sp>
      <p:pic>
        <p:nvPicPr>
          <p:cNvPr id="65" name="Picture 64" descr="A drawing of a person&#10;&#10;Description automatically generated">
            <a:extLst>
              <a:ext uri="{FF2B5EF4-FFF2-40B4-BE49-F238E27FC236}">
                <a16:creationId xmlns:a16="http://schemas.microsoft.com/office/drawing/2014/main" id="{FAE2C7FE-366F-DE4B-9F8D-A1868153B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221" y="2422348"/>
            <a:ext cx="6303558" cy="3552915"/>
          </a:xfrm>
          <a:prstGeom prst="rect">
            <a:avLst/>
          </a:prstGeom>
        </p:spPr>
      </p:pic>
      <p:sp>
        <p:nvSpPr>
          <p:cNvPr id="66" name="Rectangle 65">
            <a:extLst>
              <a:ext uri="{FF2B5EF4-FFF2-40B4-BE49-F238E27FC236}">
                <a16:creationId xmlns:a16="http://schemas.microsoft.com/office/drawing/2014/main" id="{696C0281-1692-D741-93B0-4C9D1D7B4EAB}"/>
              </a:ext>
            </a:extLst>
          </p:cNvPr>
          <p:cNvSpPr/>
          <p:nvPr/>
        </p:nvSpPr>
        <p:spPr>
          <a:xfrm>
            <a:off x="3938241" y="5744430"/>
            <a:ext cx="2507738" cy="461665"/>
          </a:xfrm>
          <a:prstGeom prst="rect">
            <a:avLst/>
          </a:prstGeom>
        </p:spPr>
        <p:txBody>
          <a:bodyPr wrap="none">
            <a:spAutoFit/>
          </a:bodyPr>
          <a:lstStyle/>
          <a:p>
            <a:pPr marR="1064260" algn="ctr">
              <a:lnSpc>
                <a:spcPct val="100000"/>
              </a:lnSpc>
            </a:pPr>
            <a:r>
              <a:rPr lang="en-US" spc="-10" dirty="0"/>
              <a:t>C</a:t>
            </a:r>
            <a:r>
              <a:rPr lang="en-US" spc="-30" dirty="0"/>
              <a:t>o</a:t>
            </a:r>
            <a:r>
              <a:rPr lang="en-US" spc="-10" dirty="0"/>
              <a:t>nt</a:t>
            </a:r>
            <a:r>
              <a:rPr lang="en-US" spc="10" dirty="0"/>
              <a:t>r</a:t>
            </a:r>
            <a:r>
              <a:rPr lang="en-US" spc="-30" dirty="0"/>
              <a:t>o</a:t>
            </a:r>
            <a:r>
              <a:rPr lang="en-US" spc="-15" dirty="0"/>
              <a:t>l</a:t>
            </a:r>
            <a:r>
              <a:rPr lang="en-US" spc="10" dirty="0"/>
              <a:t>l</a:t>
            </a:r>
            <a:r>
              <a:rPr lang="en-US" spc="-25" dirty="0"/>
              <a:t>e</a:t>
            </a:r>
            <a:r>
              <a:rPr lang="en-US" spc="-5" dirty="0"/>
              <a:t>r</a:t>
            </a:r>
            <a:endParaRPr lang="en-US" dirty="0"/>
          </a:p>
        </p:txBody>
      </p:sp>
    </p:spTree>
    <p:extLst>
      <p:ext uri="{BB962C8B-B14F-4D97-AF65-F5344CB8AC3E}">
        <p14:creationId xmlns:p14="http://schemas.microsoft.com/office/powerpoint/2010/main" val="36963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Typical PC Power Supply</a:t>
            </a:r>
          </a:p>
        </p:txBody>
      </p:sp>
      <p:pic>
        <p:nvPicPr>
          <p:cNvPr id="71" name="image.png"/>
          <p:cNvPicPr/>
          <p:nvPr/>
        </p:nvPicPr>
        <p:blipFill>
          <a:blip r:embed="rId2"/>
          <a:stretch>
            <a:fillRect/>
          </a:stretch>
        </p:blipFill>
        <p:spPr>
          <a:xfrm>
            <a:off x="609600" y="1752600"/>
            <a:ext cx="7315200" cy="3371850"/>
          </a:xfrm>
          <a:prstGeom prst="rect">
            <a:avLst/>
          </a:prstGeom>
          <a:ln w="12700">
            <a:miter lim="400000"/>
          </a:ln>
        </p:spPr>
      </p:pic>
    </p:spTree>
    <p:extLst>
      <p:ext uri="{BB962C8B-B14F-4D97-AF65-F5344CB8AC3E}">
        <p14:creationId xmlns:p14="http://schemas.microsoft.com/office/powerpoint/2010/main" val="24529120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body" idx="1"/>
          </p:nvPr>
        </p:nvSpPr>
        <p:spPr>
          <a:xfrm>
            <a:off x="990600" y="1143000"/>
            <a:ext cx="8153400" cy="4114800"/>
          </a:xfrm>
          <a:prstGeom prst="rect">
            <a:avLst/>
          </a:prstGeom>
        </p:spPr>
        <p:txBody>
          <a:bodyPr lIns="0" tIns="0" rIns="0" bIns="0">
            <a:normAutofit fontScale="85000" lnSpcReduction="20000"/>
          </a:bodyPr>
          <a:lstStyle/>
          <a:p>
            <a:pPr lvl="0">
              <a:buSzTx/>
              <a:buNone/>
            </a:pPr>
            <a:endParaRPr sz="1400" i="1" dirty="0"/>
          </a:p>
          <a:p>
            <a:pPr algn="l" eaLnBrk="1" hangingPunct="1">
              <a:defRPr/>
            </a:pPr>
            <a:r>
              <a:rPr lang="en-US" b="1" dirty="0">
                <a:solidFill>
                  <a:srgbClr val="FF0000"/>
                </a:solidFill>
                <a:cs typeface="Times New Roman" charset="0"/>
              </a:rPr>
              <a:t>Sign attendance sheet and/or email me that you saw this lecture.</a:t>
            </a:r>
          </a:p>
          <a:p>
            <a:pPr algn="l" eaLnBrk="1" hangingPunct="1">
              <a:defRPr/>
            </a:pPr>
            <a:endParaRPr lang="en-US" b="1" dirty="0">
              <a:solidFill>
                <a:srgbClr val="FF0000"/>
              </a:solidFill>
              <a:cs typeface="Times New Roman" charset="0"/>
            </a:endParaRPr>
          </a:p>
          <a:p>
            <a:pPr algn="l" eaLnBrk="1" hangingPunct="1">
              <a:defRPr/>
            </a:pPr>
            <a:r>
              <a:rPr lang="en-US" b="1" dirty="0">
                <a:solidFill>
                  <a:srgbClr val="FF0000"/>
                </a:solidFill>
                <a:cs typeface="Times New Roman" charset="0"/>
              </a:rPr>
              <a:t>Review Chapter 3, 4, 5 and workout the details analysis of all the isolated DC-DC Converters operating in CCM and DCM modes. </a:t>
            </a:r>
          </a:p>
          <a:p>
            <a:pPr algn="l" eaLnBrk="1" hangingPunct="1">
              <a:defRPr/>
            </a:pPr>
            <a:endParaRPr lang="en-US" b="1" dirty="0">
              <a:solidFill>
                <a:srgbClr val="FF0000"/>
              </a:solidFill>
              <a:cs typeface="Times New Roman" charset="0"/>
            </a:endParaRPr>
          </a:p>
          <a:p>
            <a:pPr algn="l" eaLnBrk="1" hangingPunct="1">
              <a:defRPr/>
            </a:pPr>
            <a:r>
              <a:rPr lang="en-US" b="1" dirty="0">
                <a:solidFill>
                  <a:srgbClr val="FF0000"/>
                </a:solidFill>
                <a:cs typeface="Times New Roman" charset="0"/>
              </a:rPr>
              <a:t>If you have not taken, EEL 5245, please send me an email to confirm the level of your understanding of the Chapters 1-5.</a:t>
            </a:r>
          </a:p>
        </p:txBody>
      </p:sp>
      <p:sp>
        <p:nvSpPr>
          <p:cNvPr id="4" name="Rectangle 10"/>
          <p:cNvSpPr>
            <a:spLocks noChangeArrowheads="1"/>
          </p:cNvSpPr>
          <p:nvPr/>
        </p:nvSpPr>
        <p:spPr bwMode="auto">
          <a:xfrm>
            <a:off x="838200" y="228600"/>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cs typeface="Times New Roman" charset="0"/>
              </a:rPr>
              <a:t>Assignment 1:</a:t>
            </a:r>
            <a:endParaRPr lang="en-US" sz="2000" dirty="0">
              <a:cs typeface="Times New Roman" charset="0"/>
            </a:endParaRPr>
          </a:p>
          <a:p>
            <a:pPr>
              <a:defRPr/>
            </a:pPr>
            <a:endParaRPr lang="en-US" sz="2000" dirty="0">
              <a:cs typeface="+mn-cs"/>
            </a:endParaRPr>
          </a:p>
        </p:txBody>
      </p:sp>
    </p:spTree>
    <p:extLst>
      <p:ext uri="{BB962C8B-B14F-4D97-AF65-F5344CB8AC3E}">
        <p14:creationId xmlns:p14="http://schemas.microsoft.com/office/powerpoint/2010/main" val="38283063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a:latin typeface="Times New Roman Bold"/>
                <a:ea typeface="Times New Roman Bold"/>
                <a:cs typeface="Times New Roman Bold"/>
                <a:sym typeface="Times New Roman Bold"/>
              </a:rPr>
              <a:t>Multidisciplinary Nature </a:t>
            </a:r>
            <a:br>
              <a:rPr sz="2800">
                <a:latin typeface="Times New Roman Bold"/>
                <a:ea typeface="Times New Roman Bold"/>
                <a:cs typeface="Times New Roman Bold"/>
                <a:sym typeface="Times New Roman Bold"/>
              </a:rPr>
            </a:br>
            <a:r>
              <a:rPr sz="2800">
                <a:latin typeface="Times New Roman Bold"/>
                <a:ea typeface="Times New Roman Bold"/>
                <a:cs typeface="Times New Roman Bold"/>
                <a:sym typeface="Times New Roman Bold"/>
              </a:rPr>
              <a:t>of Power Electronics</a:t>
            </a:r>
          </a:p>
        </p:txBody>
      </p:sp>
      <p:sp>
        <p:nvSpPr>
          <p:cNvPr id="45" name="Shape 45"/>
          <p:cNvSpPr>
            <a:spLocks noGrp="1"/>
          </p:cNvSpPr>
          <p:nvPr>
            <p:ph type="body" idx="1"/>
          </p:nvPr>
        </p:nvSpPr>
        <p:spPr>
          <a:xfrm>
            <a:off x="685800" y="1219199"/>
            <a:ext cx="7772400" cy="4572002"/>
          </a:xfrm>
          <a:prstGeom prst="rect">
            <a:avLst/>
          </a:prstGeom>
        </p:spPr>
        <p:txBody>
          <a:bodyPr lIns="0" tIns="0" rIns="0" bIns="0">
            <a:normAutofit/>
          </a:bodyPr>
          <a:lstStyle/>
          <a:p>
            <a:pPr lvl="0" algn="l">
              <a:spcBef>
                <a:spcPts val="500"/>
              </a:spcBef>
            </a:pPr>
            <a:r>
              <a:rPr sz="2400" dirty="0">
                <a:latin typeface="Times New Roman Bold"/>
                <a:ea typeface="Times New Roman Bold"/>
                <a:cs typeface="Times New Roman Bold"/>
                <a:sym typeface="Times New Roman Bold"/>
              </a:rPr>
              <a:t>Power electronics is comprised of:</a:t>
            </a:r>
          </a:p>
          <a:p>
            <a:pPr marL="838200" lvl="3" indent="-381000" algn="l">
              <a:spcBef>
                <a:spcPts val="500"/>
              </a:spcBef>
            </a:pPr>
            <a:r>
              <a:rPr i="1" dirty="0">
                <a:latin typeface="Times New Roman Bold"/>
                <a:ea typeface="Times New Roman Bold"/>
                <a:cs typeface="Times New Roman Bold"/>
                <a:sym typeface="Times New Roman Bold"/>
              </a:rPr>
              <a:t>Semiconductor Devices</a:t>
            </a:r>
          </a:p>
          <a:p>
            <a:pPr marL="838200" lvl="3" indent="-381000" algn="l">
              <a:spcBef>
                <a:spcPts val="500"/>
              </a:spcBef>
            </a:pPr>
            <a:r>
              <a:rPr i="1" dirty="0">
                <a:latin typeface="Times New Roman Bold"/>
                <a:ea typeface="Times New Roman Bold"/>
                <a:cs typeface="Times New Roman Bold"/>
                <a:sym typeface="Times New Roman Bold"/>
              </a:rPr>
              <a:t>Analog Circuits</a:t>
            </a:r>
          </a:p>
          <a:p>
            <a:pPr marL="838200" lvl="3" indent="-381000" algn="l">
              <a:spcBef>
                <a:spcPts val="500"/>
              </a:spcBef>
            </a:pPr>
            <a:r>
              <a:rPr i="1" dirty="0">
                <a:latin typeface="Times New Roman Bold"/>
                <a:ea typeface="Times New Roman Bold"/>
                <a:cs typeface="Times New Roman Bold"/>
                <a:sym typeface="Times New Roman Bold"/>
              </a:rPr>
              <a:t>Control Design</a:t>
            </a:r>
          </a:p>
          <a:p>
            <a:pPr marL="838200" lvl="3" indent="-381000" algn="l">
              <a:spcBef>
                <a:spcPts val="500"/>
              </a:spcBef>
            </a:pPr>
            <a:r>
              <a:rPr i="1" dirty="0">
                <a:latin typeface="Times New Roman Bold"/>
                <a:ea typeface="Times New Roman Bold"/>
                <a:cs typeface="Times New Roman Bold"/>
                <a:sym typeface="Times New Roman Bold"/>
              </a:rPr>
              <a:t>Magnetics</a:t>
            </a:r>
          </a:p>
          <a:p>
            <a:pPr marL="838200" lvl="3" indent="-381000" algn="l">
              <a:spcBef>
                <a:spcPts val="500"/>
              </a:spcBef>
            </a:pPr>
            <a:r>
              <a:rPr i="1" dirty="0">
                <a:latin typeface="Times New Roman Bold"/>
                <a:ea typeface="Times New Roman Bold"/>
                <a:cs typeface="Times New Roman Bold"/>
                <a:sym typeface="Times New Roman Bold"/>
              </a:rPr>
              <a:t>Electric Machines</a:t>
            </a:r>
          </a:p>
          <a:p>
            <a:pPr marL="838200" lvl="3" indent="-381000" algn="l">
              <a:spcBef>
                <a:spcPts val="500"/>
              </a:spcBef>
            </a:pPr>
            <a:r>
              <a:rPr i="1" dirty="0">
                <a:latin typeface="Times New Roman Bold"/>
                <a:ea typeface="Times New Roman Bold"/>
                <a:cs typeface="Times New Roman Bold"/>
                <a:sym typeface="Times New Roman Bold"/>
              </a:rPr>
              <a:t>Power Systems Engineering</a:t>
            </a:r>
          </a:p>
          <a:p>
            <a:pPr marL="838200" lvl="3" indent="-381000" algn="l">
              <a:spcBef>
                <a:spcPts val="500"/>
              </a:spcBef>
            </a:pPr>
            <a:r>
              <a:rPr i="1" dirty="0">
                <a:latin typeface="Times New Roman Bold"/>
                <a:ea typeface="Times New Roman Bold"/>
                <a:cs typeface="Times New Roman Bold"/>
                <a:sym typeface="Times New Roman Bold"/>
              </a:rPr>
              <a:t>Circuit Simulation</a:t>
            </a:r>
          </a:p>
        </p:txBody>
      </p:sp>
    </p:spTree>
    <p:extLst>
      <p:ext uri="{BB962C8B-B14F-4D97-AF65-F5344CB8AC3E}">
        <p14:creationId xmlns:p14="http://schemas.microsoft.com/office/powerpoint/2010/main" val="15933191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a:latin typeface="Times New Roman Bold"/>
                <a:ea typeface="Times New Roman Bold"/>
                <a:cs typeface="Times New Roman Bold"/>
                <a:sym typeface="Times New Roman Bold"/>
              </a:rPr>
              <a:t>Power Electronics </a:t>
            </a:r>
            <a:br>
              <a:rPr sz="2800">
                <a:latin typeface="Times New Roman Bold"/>
                <a:ea typeface="Times New Roman Bold"/>
                <a:cs typeface="Times New Roman Bold"/>
                <a:sym typeface="Times New Roman Bold"/>
              </a:rPr>
            </a:br>
            <a:r>
              <a:rPr sz="2800">
                <a:latin typeface="Times New Roman Bold"/>
                <a:ea typeface="Times New Roman Bold"/>
                <a:cs typeface="Times New Roman Bold"/>
                <a:sym typeface="Times New Roman Bold"/>
              </a:rPr>
              <a:t>Focus Areas</a:t>
            </a:r>
          </a:p>
        </p:txBody>
      </p:sp>
      <p:pic>
        <p:nvPicPr>
          <p:cNvPr id="48" name="image.png"/>
          <p:cNvPicPr/>
          <p:nvPr/>
        </p:nvPicPr>
        <p:blipFill>
          <a:blip r:embed="rId2"/>
          <a:stretch>
            <a:fillRect/>
          </a:stretch>
        </p:blipFill>
        <p:spPr>
          <a:xfrm>
            <a:off x="762000" y="1447800"/>
            <a:ext cx="7743825" cy="4695825"/>
          </a:xfrm>
          <a:prstGeom prst="rect">
            <a:avLst/>
          </a:prstGeom>
          <a:ln w="12700">
            <a:miter lim="400000"/>
          </a:ln>
        </p:spPr>
      </p:pic>
    </p:spTree>
    <p:extLst>
      <p:ext uri="{BB962C8B-B14F-4D97-AF65-F5344CB8AC3E}">
        <p14:creationId xmlns:p14="http://schemas.microsoft.com/office/powerpoint/2010/main" val="22868918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609600" y="-1"/>
            <a:ext cx="7772400" cy="1143002"/>
          </a:xfrm>
          <a:prstGeom prst="rect">
            <a:avLst/>
          </a:prstGeom>
        </p:spPr>
        <p:txBody>
          <a:bodyPr lIns="0" tIns="0" rIns="0" bIns="0">
            <a:normAutofit/>
          </a:bodyPr>
          <a:lstStyle/>
          <a:p>
            <a:pPr lvl="0" defTabSz="603504">
              <a:defRPr sz="1800"/>
            </a:pPr>
            <a:br>
              <a:rPr sz="1584"/>
            </a:br>
            <a:r>
              <a:rPr sz="1848">
                <a:latin typeface="Times New Roman Bold"/>
                <a:ea typeface="Times New Roman Bold"/>
                <a:cs typeface="Times New Roman Bold"/>
                <a:sym typeface="Times New Roman Bold"/>
              </a:rPr>
              <a:t>Power Conversion Dictates </a:t>
            </a:r>
            <a:br>
              <a:rPr sz="1848">
                <a:latin typeface="Times New Roman Bold"/>
                <a:ea typeface="Times New Roman Bold"/>
                <a:cs typeface="Times New Roman Bold"/>
                <a:sym typeface="Times New Roman Bold"/>
              </a:rPr>
            </a:br>
            <a:r>
              <a:rPr sz="1848">
                <a:latin typeface="Times New Roman Bold"/>
                <a:ea typeface="Times New Roman Bold"/>
                <a:cs typeface="Times New Roman Bold"/>
                <a:sym typeface="Times New Roman Bold"/>
              </a:rPr>
              <a:t>Change in Current and/or Voltage:</a:t>
            </a:r>
            <a:br>
              <a:rPr sz="1848">
                <a:latin typeface="Times New Roman Bold"/>
                <a:ea typeface="Times New Roman Bold"/>
                <a:cs typeface="Times New Roman Bold"/>
                <a:sym typeface="Times New Roman Bold"/>
              </a:rPr>
            </a:br>
            <a:endParaRPr sz="1848">
              <a:latin typeface="Times New Roman Bold"/>
              <a:ea typeface="Times New Roman Bold"/>
              <a:cs typeface="Times New Roman Bold"/>
              <a:sym typeface="Times New Roman Bold"/>
            </a:endParaRPr>
          </a:p>
        </p:txBody>
      </p:sp>
      <p:sp>
        <p:nvSpPr>
          <p:cNvPr id="59" name="Shape 59"/>
          <p:cNvSpPr>
            <a:spLocks noGrp="1"/>
          </p:cNvSpPr>
          <p:nvPr>
            <p:ph type="body" idx="1"/>
          </p:nvPr>
        </p:nvSpPr>
        <p:spPr>
          <a:xfrm>
            <a:off x="1143000" y="1981200"/>
            <a:ext cx="7162800" cy="3429000"/>
          </a:xfrm>
          <a:prstGeom prst="rect">
            <a:avLst/>
          </a:prstGeom>
        </p:spPr>
        <p:txBody>
          <a:bodyPr lIns="0" tIns="0" rIns="0" bIns="0">
            <a:normAutofit/>
          </a:bodyPr>
          <a:lstStyle/>
          <a:p>
            <a:pPr marL="1257300" lvl="2" indent="-342900" algn="l">
              <a:spcBef>
                <a:spcPts val="500"/>
              </a:spcBef>
              <a:buFont typeface="Wingdings" charset="2"/>
              <a:buChar char="u"/>
            </a:pPr>
            <a:r>
              <a:rPr sz="2400" dirty="0">
                <a:latin typeface="Times New Roman Bold"/>
                <a:ea typeface="Times New Roman Bold"/>
                <a:cs typeface="Times New Roman Bold"/>
                <a:sym typeface="Times New Roman Bold"/>
              </a:rPr>
              <a:t>Voltage/Current form </a:t>
            </a:r>
            <a:r>
              <a:rPr sz="2400" b="1" i="1" dirty="0"/>
              <a:t>ac</a:t>
            </a:r>
            <a:r>
              <a:rPr sz="2400" dirty="0">
                <a:latin typeface="Times New Roman Bold"/>
                <a:ea typeface="Times New Roman Bold"/>
                <a:cs typeface="Times New Roman Bold"/>
                <a:sym typeface="Times New Roman Bold"/>
              </a:rPr>
              <a:t> or </a:t>
            </a:r>
            <a:r>
              <a:rPr sz="2400" b="1" i="1" dirty="0"/>
              <a:t>dc</a:t>
            </a:r>
            <a:endParaRPr sz="2400" dirty="0">
              <a:latin typeface="Times New Roman Bold"/>
              <a:ea typeface="Times New Roman Bold"/>
              <a:cs typeface="Times New Roman Bold"/>
              <a:sym typeface="Times New Roman Bold"/>
            </a:endParaRPr>
          </a:p>
          <a:p>
            <a:pPr marL="1257300" lvl="2" indent="-342900" algn="l">
              <a:spcBef>
                <a:spcPts val="500"/>
              </a:spcBef>
              <a:buFont typeface="Wingdings" charset="2"/>
              <a:buChar char="u"/>
            </a:pPr>
            <a:r>
              <a:rPr sz="2400" dirty="0">
                <a:latin typeface="Times New Roman Bold"/>
                <a:ea typeface="Times New Roman Bold"/>
                <a:cs typeface="Times New Roman Bold"/>
                <a:sym typeface="Times New Roman Bold"/>
              </a:rPr>
              <a:t>Voltage/Current level (magnitude)</a:t>
            </a:r>
          </a:p>
          <a:p>
            <a:pPr marL="1257300" lvl="2" indent="-342900" algn="l">
              <a:spcBef>
                <a:spcPts val="500"/>
              </a:spcBef>
              <a:buFont typeface="Wingdings" charset="2"/>
              <a:buChar char="u"/>
            </a:pPr>
            <a:r>
              <a:rPr sz="2400" dirty="0">
                <a:latin typeface="Times New Roman Bold"/>
                <a:ea typeface="Times New Roman Bold"/>
                <a:cs typeface="Times New Roman Bold"/>
                <a:sym typeface="Times New Roman Bold"/>
              </a:rPr>
              <a:t>Voltage frequency (line or otherwise)</a:t>
            </a:r>
          </a:p>
          <a:p>
            <a:pPr marL="1257300" lvl="2" indent="-342900" algn="l">
              <a:spcBef>
                <a:spcPts val="500"/>
              </a:spcBef>
              <a:buFont typeface="Wingdings" charset="2"/>
              <a:buChar char="u"/>
            </a:pPr>
            <a:r>
              <a:rPr sz="2400" dirty="0">
                <a:latin typeface="Times New Roman Bold"/>
                <a:ea typeface="Times New Roman Bold"/>
                <a:cs typeface="Times New Roman Bold"/>
                <a:sym typeface="Times New Roman Bold"/>
              </a:rPr>
              <a:t>Voltage/Current waveshape (sinusoidal or nonsinusoidal such as square, triangle, sawtooth, etc.)</a:t>
            </a:r>
          </a:p>
          <a:p>
            <a:pPr marL="1257300" lvl="2" indent="-342900" algn="l">
              <a:spcBef>
                <a:spcPts val="500"/>
              </a:spcBef>
              <a:buFont typeface="Wingdings" charset="2"/>
              <a:buChar char="u"/>
            </a:pPr>
            <a:r>
              <a:rPr sz="2400" dirty="0">
                <a:latin typeface="Times New Roman Bold"/>
                <a:ea typeface="Times New Roman Bold"/>
                <a:cs typeface="Times New Roman Bold"/>
                <a:sym typeface="Times New Roman Bold"/>
              </a:rPr>
              <a:t>Voltage phase(single or three-phase).</a:t>
            </a:r>
          </a:p>
        </p:txBody>
      </p:sp>
    </p:spTree>
    <p:extLst>
      <p:ext uri="{BB962C8B-B14F-4D97-AF65-F5344CB8AC3E}">
        <p14:creationId xmlns:p14="http://schemas.microsoft.com/office/powerpoint/2010/main" val="5846627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685800" y="-1"/>
            <a:ext cx="8153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Conversion Type Description</a:t>
            </a:r>
          </a:p>
        </p:txBody>
      </p:sp>
      <p:sp>
        <p:nvSpPr>
          <p:cNvPr id="62" name="Shape 62"/>
          <p:cNvSpPr>
            <a:spLocks noGrp="1"/>
          </p:cNvSpPr>
          <p:nvPr>
            <p:ph type="body" idx="1"/>
          </p:nvPr>
        </p:nvSpPr>
        <p:spPr>
          <a:xfrm>
            <a:off x="685800" y="1676400"/>
            <a:ext cx="8229600" cy="4191000"/>
          </a:xfrm>
          <a:prstGeom prst="rect">
            <a:avLst/>
          </a:prstGeom>
        </p:spPr>
        <p:txBody>
          <a:bodyPr lIns="0" tIns="0" rIns="0" bIns="0">
            <a:normAutofit/>
          </a:bodyPr>
          <a:lstStyle/>
          <a:p>
            <a:pPr lvl="0" algn="just">
              <a:spcBef>
                <a:spcPts val="500"/>
              </a:spcBef>
            </a:pPr>
            <a:r>
              <a:rPr sz="2400" dirty="0"/>
              <a:t>Power Electronic systems perform one or more of the following conversion functions:</a:t>
            </a:r>
          </a:p>
          <a:p>
            <a:pPr lvl="0" algn="just">
              <a:buSzTx/>
              <a:buNone/>
            </a:pPr>
            <a:endParaRPr sz="2400" dirty="0"/>
          </a:p>
          <a:p>
            <a:pPr lvl="0" algn="just">
              <a:spcBef>
                <a:spcPts val="500"/>
              </a:spcBef>
              <a:buSzTx/>
              <a:buNone/>
            </a:pPr>
            <a:r>
              <a:rPr sz="2400" dirty="0">
                <a:latin typeface="Times New Roman Bold"/>
                <a:ea typeface="Times New Roman Bold"/>
                <a:cs typeface="Times New Roman Bold"/>
                <a:sym typeface="Times New Roman Bold"/>
              </a:rPr>
              <a:t>	a)Rectification (</a:t>
            </a:r>
            <a:r>
              <a:rPr sz="2400" b="1" i="1" dirty="0"/>
              <a:t>ac</a:t>
            </a:r>
            <a:r>
              <a:rPr sz="2400" dirty="0">
                <a:latin typeface="Times New Roman Bold"/>
                <a:ea typeface="Times New Roman Bold"/>
                <a:cs typeface="Times New Roman Bold"/>
                <a:sym typeface="Times New Roman Bold"/>
              </a:rPr>
              <a:t>-to-</a:t>
            </a:r>
            <a:r>
              <a:rPr sz="2400" b="1" i="1" dirty="0"/>
              <a:t>dc</a:t>
            </a:r>
            <a:r>
              <a:rPr sz="2400" dirty="0">
                <a:latin typeface="Times New Roman Bold"/>
                <a:ea typeface="Times New Roman Bold"/>
                <a:cs typeface="Times New Roman Bold"/>
                <a:sym typeface="Times New Roman Bold"/>
              </a:rPr>
              <a:t>)</a:t>
            </a:r>
          </a:p>
          <a:p>
            <a:pPr lvl="0" algn="just">
              <a:spcBef>
                <a:spcPts val="500"/>
              </a:spcBef>
              <a:buSzTx/>
              <a:buNone/>
            </a:pPr>
            <a:r>
              <a:rPr sz="2400" dirty="0">
                <a:latin typeface="Times New Roman Bold"/>
                <a:ea typeface="Times New Roman Bold"/>
                <a:cs typeface="Times New Roman Bold"/>
                <a:sym typeface="Times New Roman Bold"/>
              </a:rPr>
              <a:t>	b) Inversion (</a:t>
            </a:r>
            <a:r>
              <a:rPr sz="2400" b="1" i="1" dirty="0"/>
              <a:t>dc</a:t>
            </a:r>
            <a:r>
              <a:rPr sz="2400" dirty="0">
                <a:latin typeface="Times New Roman Bold"/>
                <a:ea typeface="Times New Roman Bold"/>
                <a:cs typeface="Times New Roman Bold"/>
                <a:sym typeface="Times New Roman Bold"/>
              </a:rPr>
              <a:t>-to-</a:t>
            </a:r>
            <a:r>
              <a:rPr sz="2400" b="1" i="1" dirty="0"/>
              <a:t>ac</a:t>
            </a:r>
            <a:r>
              <a:rPr sz="2400" dirty="0">
                <a:latin typeface="Times New Roman Bold"/>
                <a:ea typeface="Times New Roman Bold"/>
                <a:cs typeface="Times New Roman Bold"/>
                <a:sym typeface="Times New Roman Bold"/>
              </a:rPr>
              <a:t>)</a:t>
            </a:r>
          </a:p>
          <a:p>
            <a:pPr lvl="0" algn="just">
              <a:spcBef>
                <a:spcPts val="500"/>
              </a:spcBef>
              <a:buSzTx/>
              <a:buNone/>
            </a:pPr>
            <a:r>
              <a:rPr sz="2400" dirty="0">
                <a:latin typeface="Times New Roman Bold"/>
                <a:ea typeface="Times New Roman Bold"/>
                <a:cs typeface="Times New Roman Bold"/>
                <a:sym typeface="Times New Roman Bold"/>
              </a:rPr>
              <a:t>	c) Cycloconversion</a:t>
            </a:r>
          </a:p>
          <a:p>
            <a:pPr lvl="0" algn="just">
              <a:spcBef>
                <a:spcPts val="500"/>
              </a:spcBef>
              <a:buSzTx/>
              <a:buNone/>
            </a:pPr>
            <a:r>
              <a:rPr sz="2400" dirty="0">
                <a:latin typeface="Times New Roman Bold"/>
                <a:ea typeface="Times New Roman Bold"/>
                <a:cs typeface="Times New Roman Bold"/>
                <a:sym typeface="Times New Roman Bold"/>
              </a:rPr>
              <a:t>			(</a:t>
            </a:r>
            <a:r>
              <a:rPr sz="2400" b="1" i="1" dirty="0"/>
              <a:t>ac</a:t>
            </a:r>
            <a:r>
              <a:rPr sz="2400" dirty="0">
                <a:latin typeface="Times New Roman Bold"/>
                <a:ea typeface="Times New Roman Bold"/>
                <a:cs typeface="Times New Roman Bold"/>
                <a:sym typeface="Times New Roman Bold"/>
              </a:rPr>
              <a:t>-to-</a:t>
            </a:r>
            <a:r>
              <a:rPr sz="2400" b="1" i="1" dirty="0"/>
              <a:t>ac</a:t>
            </a:r>
            <a:r>
              <a:rPr sz="2400" dirty="0">
                <a:latin typeface="Times New Roman Bold"/>
                <a:ea typeface="Times New Roman Bold"/>
                <a:cs typeface="Times New Roman Bold"/>
                <a:sym typeface="Times New Roman Bold"/>
              </a:rPr>
              <a:t> different frequencies) or </a:t>
            </a:r>
          </a:p>
          <a:p>
            <a:pPr lvl="0" algn="just">
              <a:spcBef>
                <a:spcPts val="500"/>
              </a:spcBef>
              <a:buSzTx/>
              <a:buNone/>
            </a:pPr>
            <a:r>
              <a:rPr sz="2400" dirty="0">
                <a:latin typeface="Times New Roman Bold"/>
                <a:ea typeface="Times New Roman Bold"/>
                <a:cs typeface="Times New Roman Bold"/>
                <a:sym typeface="Times New Roman Bold"/>
              </a:rPr>
              <a:t>			(</a:t>
            </a:r>
            <a:r>
              <a:rPr sz="2400" b="1" i="1" dirty="0"/>
              <a:t>ac</a:t>
            </a:r>
            <a:r>
              <a:rPr sz="2400" dirty="0">
                <a:latin typeface="Times New Roman Bold"/>
                <a:ea typeface="Times New Roman Bold"/>
                <a:cs typeface="Times New Roman Bold"/>
                <a:sym typeface="Times New Roman Bold"/>
              </a:rPr>
              <a:t>-to-</a:t>
            </a:r>
            <a:r>
              <a:rPr sz="2400" b="1" i="1" dirty="0"/>
              <a:t>ac </a:t>
            </a:r>
            <a:r>
              <a:rPr sz="2400" dirty="0">
                <a:latin typeface="Times New Roman Bold"/>
                <a:ea typeface="Times New Roman Bold"/>
                <a:cs typeface="Times New Roman Bold"/>
                <a:sym typeface="Times New Roman Bold"/>
              </a:rPr>
              <a:t>same frequency)</a:t>
            </a:r>
          </a:p>
          <a:p>
            <a:pPr lvl="0" algn="just">
              <a:spcBef>
                <a:spcPts val="500"/>
              </a:spcBef>
              <a:buSzTx/>
              <a:buNone/>
            </a:pPr>
            <a:r>
              <a:rPr sz="2400" dirty="0">
                <a:latin typeface="Times New Roman Bold"/>
                <a:ea typeface="Times New Roman Bold"/>
                <a:cs typeface="Times New Roman Bold"/>
                <a:sym typeface="Times New Roman Bold"/>
              </a:rPr>
              <a:t>	d) Conversion (</a:t>
            </a:r>
            <a:r>
              <a:rPr sz="2400" b="1" i="1" dirty="0"/>
              <a:t>dc</a:t>
            </a:r>
            <a:r>
              <a:rPr sz="2400" dirty="0">
                <a:latin typeface="Times New Roman Bold"/>
                <a:ea typeface="Times New Roman Bold"/>
                <a:cs typeface="Times New Roman Bold"/>
                <a:sym typeface="Times New Roman Bold"/>
              </a:rPr>
              <a:t>-to-</a:t>
            </a:r>
            <a:r>
              <a:rPr sz="2400" b="1" i="1" dirty="0"/>
              <a:t>dc</a:t>
            </a:r>
            <a:r>
              <a:rPr sz="2400" dirty="0">
                <a:latin typeface="Times New Roman Bold"/>
                <a:ea typeface="Times New Roman Bold"/>
                <a:cs typeface="Times New Roman Bold"/>
                <a:sym typeface="Times New Roman Bold"/>
              </a:rPr>
              <a:t>)</a:t>
            </a:r>
          </a:p>
        </p:txBody>
      </p:sp>
    </p:spTree>
    <p:extLst>
      <p:ext uri="{BB962C8B-B14F-4D97-AF65-F5344CB8AC3E}">
        <p14:creationId xmlns:p14="http://schemas.microsoft.com/office/powerpoint/2010/main" val="291598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lang="en-US" dirty="0"/>
              <a:t>Over All Block Diagram</a:t>
            </a:r>
            <a:endParaRPr sz="2800" dirty="0"/>
          </a:p>
        </p:txBody>
      </p:sp>
      <p:sp>
        <p:nvSpPr>
          <p:cNvPr id="40" name="Shape 40"/>
          <p:cNvSpPr>
            <a:spLocks noGrp="1"/>
          </p:cNvSpPr>
          <p:nvPr>
            <p:ph type="body" idx="1"/>
          </p:nvPr>
        </p:nvSpPr>
        <p:spPr>
          <a:xfrm>
            <a:off x="4953000" y="1371599"/>
            <a:ext cx="3810000" cy="4572002"/>
          </a:xfrm>
          <a:prstGeom prst="rect">
            <a:avLst/>
          </a:prstGeom>
        </p:spPr>
        <p:txBody>
          <a:bodyPr lIns="0" tIns="0" rIns="0" bIns="0">
            <a:normAutofit fontScale="62500" lnSpcReduction="20000"/>
          </a:bodyPr>
          <a:lstStyle/>
          <a:p>
            <a:pPr lvl="0">
              <a:spcBef>
                <a:spcPts val="300"/>
              </a:spcBef>
              <a:buSzTx/>
              <a:buNone/>
            </a:pPr>
            <a:endParaRPr sz="1200" i="1" dirty="0"/>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Definition of Power Electronics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Industry Overview and Market Share Analysis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Multidisciplinary Nature of the Field</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Block Diagrams of Power Electronic Systems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The Need for Power Electronics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Types of Power Conversion</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Need for Control</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Figures of Merit for Power Electronic Converters</a:t>
            </a:r>
            <a:endParaRPr sz="1600" b="1" i="1" dirty="0">
              <a:effectLst>
                <a:outerShdw blurRad="12700" dist="25400" dir="2700000" rotWithShape="0">
                  <a:srgbClr val="DDDDDD"/>
                </a:outerShdw>
              </a:effectLst>
            </a:endParaRP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Future Trends</a:t>
            </a:r>
          </a:p>
        </p:txBody>
      </p:sp>
      <p:pic>
        <p:nvPicPr>
          <p:cNvPr id="41" name="image.pdf"/>
          <p:cNvPicPr/>
          <p:nvPr/>
        </p:nvPicPr>
        <p:blipFill>
          <a:blip r:embed="rId2"/>
          <a:stretch>
            <a:fillRect/>
          </a:stretch>
        </p:blipFill>
        <p:spPr>
          <a:xfrm>
            <a:off x="228600" y="1295400"/>
            <a:ext cx="4495800" cy="2382838"/>
          </a:xfrm>
          <a:prstGeom prst="rect">
            <a:avLst/>
          </a:prstGeom>
          <a:ln w="12700">
            <a:miter lim="400000"/>
          </a:ln>
        </p:spPr>
      </p:pic>
      <p:pic>
        <p:nvPicPr>
          <p:cNvPr id="42" name="image.pdf"/>
          <p:cNvPicPr/>
          <p:nvPr/>
        </p:nvPicPr>
        <p:blipFill>
          <a:blip r:embed="rId3"/>
          <a:stretch>
            <a:fillRect/>
          </a:stretch>
        </p:blipFill>
        <p:spPr>
          <a:xfrm>
            <a:off x="533400" y="4191000"/>
            <a:ext cx="3460750" cy="1836738"/>
          </a:xfrm>
          <a:prstGeom prst="rect">
            <a:avLst/>
          </a:prstGeom>
          <a:ln w="12700">
            <a:miter lim="400000"/>
          </a:ln>
        </p:spPr>
      </p:pic>
    </p:spTree>
    <p:extLst>
      <p:ext uri="{BB962C8B-B14F-4D97-AF65-F5344CB8AC3E}">
        <p14:creationId xmlns:p14="http://schemas.microsoft.com/office/powerpoint/2010/main" val="1720551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Typical PC Power Supply</a:t>
            </a:r>
          </a:p>
        </p:txBody>
      </p:sp>
      <p:pic>
        <p:nvPicPr>
          <p:cNvPr id="71" name="image.png"/>
          <p:cNvPicPr/>
          <p:nvPr/>
        </p:nvPicPr>
        <p:blipFill>
          <a:blip r:embed="rId2"/>
          <a:stretch>
            <a:fillRect/>
          </a:stretch>
        </p:blipFill>
        <p:spPr>
          <a:xfrm>
            <a:off x="609600" y="1752600"/>
            <a:ext cx="7315200" cy="3371850"/>
          </a:xfrm>
          <a:prstGeom prst="rect">
            <a:avLst/>
          </a:prstGeom>
          <a:ln w="12700">
            <a:miter lim="400000"/>
          </a:ln>
        </p:spPr>
      </p:pic>
    </p:spTree>
    <p:extLst>
      <p:ext uri="{BB962C8B-B14F-4D97-AF65-F5344CB8AC3E}">
        <p14:creationId xmlns:p14="http://schemas.microsoft.com/office/powerpoint/2010/main" val="31305191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685800" y="533400"/>
            <a:ext cx="8001000" cy="1143002"/>
          </a:xfrm>
          <a:prstGeom prst="rect">
            <a:avLst/>
          </a:prstGeom>
        </p:spPr>
        <p:txBody>
          <a:bodyPr lIns="0" tIns="0" rIns="0" bIns="0">
            <a:normAutofit/>
          </a:bodyPr>
          <a:lstStyle/>
          <a:p>
            <a:pPr lvl="0">
              <a:defRPr sz="1800"/>
            </a:pPr>
            <a:r>
              <a:rPr sz="2800" dirty="0">
                <a:latin typeface="Times New Roman Bold"/>
                <a:ea typeface="Times New Roman Bold"/>
                <a:cs typeface="Times New Roman Bold"/>
                <a:sym typeface="Times New Roman Bold"/>
              </a:rPr>
              <a:t>Power Flow </a:t>
            </a:r>
            <a:br>
              <a:rPr sz="2800" dirty="0">
                <a:latin typeface="Times New Roman Bold"/>
                <a:ea typeface="Times New Roman Bold"/>
                <a:cs typeface="Times New Roman Bold"/>
                <a:sym typeface="Times New Roman Bold"/>
              </a:rPr>
            </a:br>
            <a:r>
              <a:rPr sz="2800" dirty="0">
                <a:latin typeface="Times New Roman Bold"/>
                <a:ea typeface="Times New Roman Bold"/>
                <a:cs typeface="Times New Roman Bold"/>
                <a:sym typeface="Times New Roman Bold"/>
              </a:rPr>
              <a:t>Unidirectional: input-to-output</a:t>
            </a:r>
          </a:p>
        </p:txBody>
      </p:sp>
      <p:pic>
        <p:nvPicPr>
          <p:cNvPr id="51" name="image.pdf"/>
          <p:cNvPicPr/>
          <p:nvPr/>
        </p:nvPicPr>
        <p:blipFill>
          <a:blip r:embed="rId2"/>
          <a:stretch>
            <a:fillRect/>
          </a:stretch>
        </p:blipFill>
        <p:spPr>
          <a:xfrm>
            <a:off x="990600" y="2362200"/>
            <a:ext cx="4497388" cy="2387600"/>
          </a:xfrm>
          <a:prstGeom prst="rect">
            <a:avLst/>
          </a:prstGeom>
          <a:ln w="12700">
            <a:miter lim="400000"/>
          </a:ln>
        </p:spPr>
      </p:pic>
      <p:pic>
        <p:nvPicPr>
          <p:cNvPr id="52" name="image.pdf"/>
          <p:cNvPicPr/>
          <p:nvPr/>
        </p:nvPicPr>
        <p:blipFill>
          <a:blip r:embed="rId3"/>
          <a:stretch>
            <a:fillRect/>
          </a:stretch>
        </p:blipFill>
        <p:spPr>
          <a:xfrm>
            <a:off x="5715000" y="2286000"/>
            <a:ext cx="2555875" cy="2555875"/>
          </a:xfrm>
          <a:prstGeom prst="rect">
            <a:avLst/>
          </a:prstGeom>
          <a:ln w="12700">
            <a:miter lim="400000"/>
          </a:ln>
        </p:spPr>
      </p:pic>
    </p:spTree>
    <p:extLst>
      <p:ext uri="{BB962C8B-B14F-4D97-AF65-F5344CB8AC3E}">
        <p14:creationId xmlns:p14="http://schemas.microsoft.com/office/powerpoint/2010/main" val="36353725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Power Flow – Bi-directional</a:t>
            </a:r>
          </a:p>
        </p:txBody>
      </p:sp>
      <p:pic>
        <p:nvPicPr>
          <p:cNvPr id="55" name="image.pdf"/>
          <p:cNvPicPr/>
          <p:nvPr/>
        </p:nvPicPr>
        <p:blipFill>
          <a:blip r:embed="rId2"/>
          <a:stretch>
            <a:fillRect/>
          </a:stretch>
        </p:blipFill>
        <p:spPr>
          <a:xfrm>
            <a:off x="838200" y="2209800"/>
            <a:ext cx="4433888" cy="2444750"/>
          </a:xfrm>
          <a:prstGeom prst="rect">
            <a:avLst/>
          </a:prstGeom>
          <a:ln w="12700">
            <a:miter lim="400000"/>
          </a:ln>
        </p:spPr>
      </p:pic>
      <p:pic>
        <p:nvPicPr>
          <p:cNvPr id="56" name="image.pdf"/>
          <p:cNvPicPr/>
          <p:nvPr/>
        </p:nvPicPr>
        <p:blipFill>
          <a:blip r:embed="rId3"/>
          <a:stretch>
            <a:fillRect/>
          </a:stretch>
        </p:blipFill>
        <p:spPr>
          <a:xfrm>
            <a:off x="5791200" y="2286000"/>
            <a:ext cx="2555875" cy="2555875"/>
          </a:xfrm>
          <a:prstGeom prst="rect">
            <a:avLst/>
          </a:prstGeom>
          <a:ln w="12700">
            <a:miter lim="400000"/>
          </a:ln>
        </p:spPr>
      </p:pic>
    </p:spTree>
    <p:extLst>
      <p:ext uri="{BB962C8B-B14F-4D97-AF65-F5344CB8AC3E}">
        <p14:creationId xmlns:p14="http://schemas.microsoft.com/office/powerpoint/2010/main" val="39752346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400">
                <a:latin typeface="Times New Roman Bold"/>
                <a:ea typeface="Times New Roman Bold"/>
                <a:cs typeface="Times New Roman Bold"/>
                <a:sym typeface="Times New Roman Bold"/>
              </a:rPr>
              <a:t>Course Content Overview: </a:t>
            </a:r>
            <a:br>
              <a:rPr sz="2400">
                <a:latin typeface="Times New Roman Bold"/>
                <a:ea typeface="Times New Roman Bold"/>
                <a:cs typeface="Times New Roman Bold"/>
                <a:sym typeface="Times New Roman Bold"/>
              </a:rPr>
            </a:br>
            <a:r>
              <a:rPr sz="2400">
                <a:latin typeface="Times New Roman Bold"/>
                <a:ea typeface="Times New Roman Bold"/>
                <a:cs typeface="Times New Roman Bold"/>
                <a:sym typeface="Times New Roman Bold"/>
              </a:rPr>
              <a:t>Non-isolated DC-DC Converters</a:t>
            </a:r>
            <a:br>
              <a:rPr sz="2400">
                <a:latin typeface="Times New Roman Bold"/>
                <a:ea typeface="Times New Roman Bold"/>
                <a:cs typeface="Times New Roman Bold"/>
                <a:sym typeface="Times New Roman Bold"/>
              </a:rPr>
            </a:br>
            <a:r>
              <a:rPr sz="2400">
                <a:latin typeface="Times New Roman Bold"/>
                <a:ea typeface="Times New Roman Bold"/>
                <a:cs typeface="Times New Roman Bold"/>
                <a:sym typeface="Times New Roman Bold"/>
              </a:rPr>
              <a:t>Continuous Conduction Mode (CCM)</a:t>
            </a:r>
          </a:p>
        </p:txBody>
      </p:sp>
      <p:pic>
        <p:nvPicPr>
          <p:cNvPr id="56" name="image.png"/>
          <p:cNvPicPr/>
          <p:nvPr/>
        </p:nvPicPr>
        <p:blipFill>
          <a:blip r:embed="rId2"/>
          <a:stretch>
            <a:fillRect/>
          </a:stretch>
        </p:blipFill>
        <p:spPr>
          <a:xfrm>
            <a:off x="381000" y="2743200"/>
            <a:ext cx="3810000" cy="1455738"/>
          </a:xfrm>
          <a:prstGeom prst="rect">
            <a:avLst/>
          </a:prstGeom>
          <a:ln w="12700">
            <a:miter lim="400000"/>
          </a:ln>
        </p:spPr>
      </p:pic>
      <p:sp>
        <p:nvSpPr>
          <p:cNvPr id="57" name="Shape 57"/>
          <p:cNvSpPr>
            <a:spLocks noGrp="1"/>
          </p:cNvSpPr>
          <p:nvPr>
            <p:ph type="body" idx="1"/>
          </p:nvPr>
        </p:nvSpPr>
        <p:spPr>
          <a:xfrm>
            <a:off x="5029200" y="1600200"/>
            <a:ext cx="4114800" cy="5257800"/>
          </a:xfrm>
          <a:prstGeom prst="rect">
            <a:avLst/>
          </a:prstGeom>
        </p:spPr>
        <p:txBody>
          <a:bodyPr lIns="0" tIns="0" rIns="0" bIns="0">
            <a:normAutofit fontScale="70000" lnSpcReduction="20000"/>
          </a:bodyPr>
          <a:lstStyle/>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Principles of Steady State Converter Analysis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Definition of Steady State</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Inductor Volt-Second Balance</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Capacitor Charge Balance</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Small Ripple Approximation</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Average Values in Steady State</a:t>
            </a:r>
            <a:endParaRPr lang="en-US"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endParaRPr lang="en-US"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sz="3200" dirty="0">
                <a:effectLst>
                  <a:outerShdw blurRad="12700" dist="25400" dir="2700000" rotWithShape="0">
                    <a:srgbClr val="DDDDDD"/>
                  </a:outerShdw>
                </a:effectLst>
                <a:latin typeface="Times New Roman Bold"/>
                <a:ea typeface="Times New Roman Bold"/>
                <a:cs typeface="Times New Roman Bold"/>
                <a:sym typeface="Times New Roman Bold"/>
              </a:rPr>
              <a:t>Use of Power Conservation Principle in Converter Analysis</a:t>
            </a: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Application of Analysis Techniques to Classic Converter Topologies</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Buck, Boost, and Buck Boost</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Analysis of Fourth Order Converters</a:t>
            </a:r>
          </a:p>
        </p:txBody>
      </p:sp>
      <p:pic>
        <p:nvPicPr>
          <p:cNvPr id="58" name="image.png"/>
          <p:cNvPicPr/>
          <p:nvPr/>
        </p:nvPicPr>
        <p:blipFill>
          <a:blip r:embed="rId3"/>
          <a:stretch>
            <a:fillRect/>
          </a:stretch>
        </p:blipFill>
        <p:spPr>
          <a:xfrm>
            <a:off x="381000" y="1219200"/>
            <a:ext cx="4114800" cy="1492250"/>
          </a:xfrm>
          <a:prstGeom prst="rect">
            <a:avLst/>
          </a:prstGeom>
          <a:ln w="12700">
            <a:miter lim="400000"/>
          </a:ln>
        </p:spPr>
      </p:pic>
      <p:pic>
        <p:nvPicPr>
          <p:cNvPr id="59" name="image.png"/>
          <p:cNvPicPr/>
          <p:nvPr/>
        </p:nvPicPr>
        <p:blipFill>
          <a:blip r:embed="rId4"/>
          <a:stretch>
            <a:fillRect/>
          </a:stretch>
        </p:blipFill>
        <p:spPr>
          <a:xfrm>
            <a:off x="228600" y="4648200"/>
            <a:ext cx="4724400" cy="1905000"/>
          </a:xfrm>
          <a:prstGeom prst="rect">
            <a:avLst/>
          </a:prstGeom>
          <a:ln w="12700">
            <a:miter lim="400000"/>
          </a:ln>
        </p:spPr>
      </p:pic>
    </p:spTree>
    <p:extLst>
      <p:ext uri="{BB962C8B-B14F-4D97-AF65-F5344CB8AC3E}">
        <p14:creationId xmlns:p14="http://schemas.microsoft.com/office/powerpoint/2010/main" val="35326110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400">
                <a:latin typeface="Times New Roman Bold"/>
                <a:ea typeface="Times New Roman Bold"/>
                <a:cs typeface="Times New Roman Bold"/>
                <a:sym typeface="Times New Roman Bold"/>
              </a:rPr>
              <a:t>Course Content Overview: </a:t>
            </a:r>
            <a:br>
              <a:rPr sz="2400">
                <a:latin typeface="Times New Roman Bold"/>
                <a:ea typeface="Times New Roman Bold"/>
                <a:cs typeface="Times New Roman Bold"/>
                <a:sym typeface="Times New Roman Bold"/>
              </a:rPr>
            </a:br>
            <a:r>
              <a:rPr sz="2400">
                <a:latin typeface="Times New Roman Bold"/>
                <a:ea typeface="Times New Roman Bold"/>
                <a:cs typeface="Times New Roman Bold"/>
                <a:sym typeface="Times New Roman Bold"/>
              </a:rPr>
              <a:t>Non-isolated DC-DC Converters</a:t>
            </a:r>
            <a:br>
              <a:rPr sz="2400">
                <a:latin typeface="Times New Roman Bold"/>
                <a:ea typeface="Times New Roman Bold"/>
                <a:cs typeface="Times New Roman Bold"/>
                <a:sym typeface="Times New Roman Bold"/>
              </a:rPr>
            </a:br>
            <a:r>
              <a:rPr sz="2400">
                <a:latin typeface="Times New Roman Bold"/>
                <a:ea typeface="Times New Roman Bold"/>
                <a:cs typeface="Times New Roman Bold"/>
                <a:sym typeface="Times New Roman Bold"/>
              </a:rPr>
              <a:t>Discontinuous Conduction Mode (DCM)</a:t>
            </a:r>
          </a:p>
        </p:txBody>
      </p:sp>
      <p:sp>
        <p:nvSpPr>
          <p:cNvPr id="62" name="Shape 62"/>
          <p:cNvSpPr>
            <a:spLocks noGrp="1"/>
          </p:cNvSpPr>
          <p:nvPr>
            <p:ph type="body" idx="1"/>
          </p:nvPr>
        </p:nvSpPr>
        <p:spPr>
          <a:xfrm>
            <a:off x="4343400" y="1905000"/>
            <a:ext cx="4114800" cy="3886200"/>
          </a:xfrm>
          <a:prstGeom prst="rect">
            <a:avLst/>
          </a:prstGeom>
        </p:spPr>
        <p:txBody>
          <a:bodyPr lIns="0" tIns="0" rIns="0" bIns="0">
            <a:normAutofit fontScale="70000" lnSpcReduction="20000"/>
          </a:bodyPr>
          <a:lstStyle/>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Description of DCM</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At what operating condition does DCM occur?</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Application of Steady State Analysis Principles to Converters in DCM </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Buck</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Boost</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Buck-Boost</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gn="l">
              <a:buClr>
                <a:srgbClr val="000000"/>
              </a:buClr>
            </a:pPr>
            <a:r>
              <a:rPr dirty="0">
                <a:effectLst>
                  <a:outerShdw blurRad="12700" dist="25400" dir="2700000" rotWithShape="0">
                    <a:srgbClr val="DDDDDD"/>
                  </a:outerShdw>
                </a:effectLst>
                <a:latin typeface="Times New Roman Bold"/>
                <a:ea typeface="Times New Roman Bold"/>
                <a:cs typeface="Times New Roman Bold"/>
                <a:sym typeface="Times New Roman Bold"/>
              </a:rPr>
              <a:t>Cuk</a:t>
            </a:r>
            <a:endParaRPr sz="1600"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Properties of Converters in DCM</a:t>
            </a:r>
          </a:p>
        </p:txBody>
      </p:sp>
      <p:pic>
        <p:nvPicPr>
          <p:cNvPr id="63" name="image.png"/>
          <p:cNvPicPr/>
          <p:nvPr/>
        </p:nvPicPr>
        <p:blipFill>
          <a:blip r:embed="rId2"/>
          <a:stretch>
            <a:fillRect/>
          </a:stretch>
        </p:blipFill>
        <p:spPr>
          <a:xfrm>
            <a:off x="381000" y="1295400"/>
            <a:ext cx="3522663" cy="5257800"/>
          </a:xfrm>
          <a:prstGeom prst="rect">
            <a:avLst/>
          </a:prstGeom>
          <a:ln w="12700">
            <a:miter lim="400000"/>
          </a:ln>
        </p:spPr>
      </p:pic>
    </p:spTree>
    <p:extLst>
      <p:ext uri="{BB962C8B-B14F-4D97-AF65-F5344CB8AC3E}">
        <p14:creationId xmlns:p14="http://schemas.microsoft.com/office/powerpoint/2010/main" val="35203954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Agenda</a:t>
            </a:r>
          </a:p>
        </p:txBody>
      </p:sp>
      <p:sp>
        <p:nvSpPr>
          <p:cNvPr id="37" name="Shape 37"/>
          <p:cNvSpPr>
            <a:spLocks noGrp="1"/>
          </p:cNvSpPr>
          <p:nvPr>
            <p:ph type="body" idx="1"/>
          </p:nvPr>
        </p:nvSpPr>
        <p:spPr>
          <a:xfrm>
            <a:off x="990600" y="1143000"/>
            <a:ext cx="8153400" cy="4114800"/>
          </a:xfrm>
          <a:prstGeom prst="rect">
            <a:avLst/>
          </a:prstGeom>
        </p:spPr>
        <p:txBody>
          <a:bodyPr lIns="0" tIns="0" rIns="0" bIns="0">
            <a:normAutofit/>
          </a:bodyPr>
          <a:lstStyle/>
          <a:p>
            <a:pPr lvl="0">
              <a:buSzTx/>
              <a:buNone/>
            </a:pPr>
            <a:endParaRPr sz="1400" i="1" dirty="0"/>
          </a:p>
          <a:p>
            <a:pPr marL="381000" lvl="0" indent="-381000" algn="l">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About the course</a:t>
            </a:r>
            <a:r>
              <a:rPr dirty="0">
                <a:effectLst>
                  <a:outerShdw blurRad="12700" dist="25400" dir="2700000" rotWithShape="0">
                    <a:srgbClr val="DDDDDD"/>
                  </a:outerShdw>
                </a:effectLst>
                <a:latin typeface="Times New Roman Bold"/>
                <a:ea typeface="Times New Roman Bold"/>
                <a:cs typeface="Times New Roman Bold"/>
                <a:sym typeface="Times New Roman Bold"/>
              </a:rPr>
              <a:t> </a:t>
            </a:r>
          </a:p>
          <a:p>
            <a:pPr marL="381000" lvl="0" indent="-381000" algn="l">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Syllabus Review</a:t>
            </a:r>
            <a:endParaRPr b="1" i="1" dirty="0">
              <a:effectLst>
                <a:outerShdw blurRad="12700" dist="25400" dir="2700000" rotWithShape="0">
                  <a:srgbClr val="DDDDDD"/>
                </a:outerShdw>
              </a:effectLst>
            </a:endParaRPr>
          </a:p>
          <a:p>
            <a:pPr marL="381000" lvl="0" indent="-381000"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Course Topics</a:t>
            </a:r>
            <a:endParaRPr lang="en-US"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1000" lvl="0" indent="-381000" algn="l">
              <a:buClr>
                <a:srgbClr val="000000"/>
              </a:buClr>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Review of Power Electronics I</a:t>
            </a:r>
            <a:endParaRPr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1000" lvl="0" indent="-381000" algn="l">
              <a:buClr>
                <a:srgbClr val="000000"/>
              </a:buClr>
              <a:buChar char="•"/>
            </a:pPr>
            <a:r>
              <a:rPr dirty="0">
                <a:effectLst>
                  <a:outerShdw blurRad="12700" dist="25400" dir="2700000" rotWithShape="0">
                    <a:srgbClr val="DDDDDD"/>
                  </a:outerShdw>
                </a:effectLst>
                <a:latin typeface="Times New Roman Bold"/>
                <a:ea typeface="Times New Roman Bold"/>
                <a:cs typeface="Times New Roman Bold"/>
                <a:sym typeface="Times New Roman Bold"/>
              </a:rPr>
              <a:t>Questions</a:t>
            </a:r>
          </a:p>
        </p:txBody>
      </p:sp>
    </p:spTree>
    <p:extLst>
      <p:ext uri="{BB962C8B-B14F-4D97-AF65-F5344CB8AC3E}">
        <p14:creationId xmlns:p14="http://schemas.microsoft.com/office/powerpoint/2010/main" val="261059626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Classic Inverter Scheme</a:t>
            </a:r>
          </a:p>
        </p:txBody>
      </p:sp>
      <p:pic>
        <p:nvPicPr>
          <p:cNvPr id="74" name="image.png"/>
          <p:cNvPicPr/>
          <p:nvPr/>
        </p:nvPicPr>
        <p:blipFill>
          <a:blip r:embed="rId2"/>
          <a:stretch>
            <a:fillRect/>
          </a:stretch>
        </p:blipFill>
        <p:spPr>
          <a:xfrm>
            <a:off x="1600200" y="1371600"/>
            <a:ext cx="6172200" cy="1733550"/>
          </a:xfrm>
          <a:prstGeom prst="rect">
            <a:avLst/>
          </a:prstGeom>
          <a:ln w="12700">
            <a:miter lim="400000"/>
          </a:ln>
        </p:spPr>
      </p:pic>
      <p:pic>
        <p:nvPicPr>
          <p:cNvPr id="75" name="image.png"/>
          <p:cNvPicPr/>
          <p:nvPr/>
        </p:nvPicPr>
        <p:blipFill>
          <a:blip r:embed="rId3"/>
          <a:stretch>
            <a:fillRect/>
          </a:stretch>
        </p:blipFill>
        <p:spPr>
          <a:xfrm>
            <a:off x="1828800" y="3429000"/>
            <a:ext cx="5343525" cy="2085975"/>
          </a:xfrm>
          <a:prstGeom prst="rect">
            <a:avLst/>
          </a:prstGeom>
          <a:ln w="12700">
            <a:miter lim="400000"/>
          </a:ln>
        </p:spPr>
      </p:pic>
    </p:spTree>
    <p:extLst>
      <p:ext uri="{BB962C8B-B14F-4D97-AF65-F5344CB8AC3E}">
        <p14:creationId xmlns:p14="http://schemas.microsoft.com/office/powerpoint/2010/main" val="272102765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a:latin typeface="Times New Roman Bold"/>
                <a:ea typeface="Times New Roman Bold"/>
                <a:cs typeface="Times New Roman Bold"/>
                <a:sym typeface="Times New Roman Bold"/>
              </a:rPr>
              <a:t>Course Content Overview: </a:t>
            </a:r>
            <a:br>
              <a:rPr sz="2800">
                <a:latin typeface="Times New Roman Bold"/>
                <a:ea typeface="Times New Roman Bold"/>
                <a:cs typeface="Times New Roman Bold"/>
                <a:sym typeface="Times New Roman Bold"/>
              </a:rPr>
            </a:br>
            <a:r>
              <a:rPr sz="2800">
                <a:latin typeface="Times New Roman Bold"/>
                <a:ea typeface="Times New Roman Bold"/>
                <a:cs typeface="Times New Roman Bold"/>
                <a:sym typeface="Times New Roman Bold"/>
              </a:rPr>
              <a:t>Switching Concepts</a:t>
            </a:r>
          </a:p>
        </p:txBody>
      </p:sp>
      <p:sp>
        <p:nvSpPr>
          <p:cNvPr id="45" name="Shape 45"/>
          <p:cNvSpPr>
            <a:spLocks noGrp="1"/>
          </p:cNvSpPr>
          <p:nvPr>
            <p:ph type="body" idx="1"/>
          </p:nvPr>
        </p:nvSpPr>
        <p:spPr>
          <a:xfrm>
            <a:off x="5181600" y="3352800"/>
            <a:ext cx="3429000" cy="3048000"/>
          </a:xfrm>
          <a:prstGeom prst="rect">
            <a:avLst/>
          </a:prstGeom>
        </p:spPr>
        <p:txBody>
          <a:bodyPr lIns="0" tIns="0" rIns="0" bIns="0">
            <a:normAutofit fontScale="70000" lnSpcReduction="20000"/>
          </a:bodyPr>
          <a:lstStyle/>
          <a:p>
            <a:pPr lvl="0">
              <a:spcBef>
                <a:spcPts val="300"/>
              </a:spcBef>
              <a:buSzTx/>
              <a:buNone/>
            </a:pPr>
            <a:endParaRPr sz="1200" i="1"/>
          </a:p>
          <a:p>
            <a:pPr marL="385762" lvl="0" indent="-385762">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The Need for Switching in Power Electronic Circuits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Efficiency Example Comparing Power Supply Designs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Ideal Switch Discussion</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Ideal Switch Types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Practical Switch Characteristics</a:t>
            </a:r>
          </a:p>
        </p:txBody>
      </p:sp>
      <p:pic>
        <p:nvPicPr>
          <p:cNvPr id="46" name="image.png"/>
          <p:cNvPicPr/>
          <p:nvPr/>
        </p:nvPicPr>
        <p:blipFill>
          <a:blip r:embed="rId2"/>
          <a:stretch>
            <a:fillRect/>
          </a:stretch>
        </p:blipFill>
        <p:spPr>
          <a:xfrm>
            <a:off x="1295400" y="1371600"/>
            <a:ext cx="1609725" cy="2152650"/>
          </a:xfrm>
          <a:prstGeom prst="rect">
            <a:avLst/>
          </a:prstGeom>
          <a:ln w="12700">
            <a:miter lim="400000"/>
          </a:ln>
        </p:spPr>
      </p:pic>
      <p:pic>
        <p:nvPicPr>
          <p:cNvPr id="47" name="image.png"/>
          <p:cNvPicPr/>
          <p:nvPr/>
        </p:nvPicPr>
        <p:blipFill>
          <a:blip r:embed="rId3"/>
          <a:stretch>
            <a:fillRect/>
          </a:stretch>
        </p:blipFill>
        <p:spPr>
          <a:xfrm>
            <a:off x="381000" y="4114800"/>
            <a:ext cx="4572000" cy="1641475"/>
          </a:xfrm>
          <a:prstGeom prst="rect">
            <a:avLst/>
          </a:prstGeom>
          <a:ln w="12700">
            <a:miter lim="400000"/>
          </a:ln>
        </p:spPr>
      </p:pic>
      <p:pic>
        <p:nvPicPr>
          <p:cNvPr id="48" name="image.png"/>
          <p:cNvPicPr/>
          <p:nvPr/>
        </p:nvPicPr>
        <p:blipFill>
          <a:blip r:embed="rId4"/>
          <a:stretch>
            <a:fillRect/>
          </a:stretch>
        </p:blipFill>
        <p:spPr>
          <a:xfrm>
            <a:off x="3581400" y="1066800"/>
            <a:ext cx="5105400" cy="2152650"/>
          </a:xfrm>
          <a:prstGeom prst="rect">
            <a:avLst/>
          </a:prstGeom>
          <a:ln w="12700">
            <a:miter lim="400000"/>
          </a:ln>
        </p:spPr>
      </p:pic>
    </p:spTree>
    <p:extLst>
      <p:ext uri="{BB962C8B-B14F-4D97-AF65-F5344CB8AC3E}">
        <p14:creationId xmlns:p14="http://schemas.microsoft.com/office/powerpoint/2010/main" val="160030630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609600" y="-1"/>
            <a:ext cx="7772400" cy="1143002"/>
          </a:xfrm>
          <a:prstGeom prst="rect">
            <a:avLst/>
          </a:prstGeom>
        </p:spPr>
        <p:txBody>
          <a:bodyPr lIns="0" tIns="0" rIns="0" bIns="0">
            <a:normAutofit/>
          </a:bodyPr>
          <a:lstStyle/>
          <a:p>
            <a:pPr lvl="0">
              <a:defRPr sz="1800"/>
            </a:pPr>
            <a:r>
              <a:rPr sz="2800" dirty="0">
                <a:latin typeface="Times New Roman Bold"/>
                <a:ea typeface="Times New Roman Bold"/>
                <a:cs typeface="Times New Roman Bold"/>
                <a:sym typeface="Times New Roman Bold"/>
              </a:rPr>
              <a:t>Course Content Overview: </a:t>
            </a:r>
            <a:br>
              <a:rPr sz="2800" dirty="0">
                <a:latin typeface="Times New Roman Bold"/>
                <a:ea typeface="Times New Roman Bold"/>
                <a:cs typeface="Times New Roman Bold"/>
                <a:sym typeface="Times New Roman Bold"/>
              </a:rPr>
            </a:br>
            <a:r>
              <a:rPr sz="2800" dirty="0">
                <a:latin typeface="Times New Roman Bold"/>
                <a:ea typeface="Times New Roman Bold"/>
                <a:cs typeface="Times New Roman Bold"/>
                <a:sym typeface="Times New Roman Bold"/>
              </a:rPr>
              <a:t>Semiconductor Device Overview</a:t>
            </a:r>
          </a:p>
        </p:txBody>
      </p:sp>
      <p:sp>
        <p:nvSpPr>
          <p:cNvPr id="51" name="Shape 51"/>
          <p:cNvSpPr>
            <a:spLocks noGrp="1"/>
          </p:cNvSpPr>
          <p:nvPr>
            <p:ph type="body" idx="1"/>
          </p:nvPr>
        </p:nvSpPr>
        <p:spPr>
          <a:xfrm>
            <a:off x="4800600" y="1219199"/>
            <a:ext cx="3886200" cy="4953002"/>
          </a:xfrm>
          <a:prstGeom prst="rect">
            <a:avLst/>
          </a:prstGeom>
        </p:spPr>
        <p:txBody>
          <a:bodyPr lIns="0" tIns="0" rIns="0" bIns="0">
            <a:normAutofit fontScale="70000" lnSpcReduction="20000"/>
          </a:bodyPr>
          <a:lstStyle/>
          <a:p>
            <a:pPr lvl="0">
              <a:lnSpc>
                <a:spcPct val="90000"/>
              </a:lnSpc>
              <a:spcBef>
                <a:spcPts val="300"/>
              </a:spcBef>
              <a:buSzTx/>
              <a:buNone/>
            </a:pPr>
            <a:endParaRPr sz="1200" i="1"/>
          </a:p>
          <a:p>
            <a:pPr marL="385762" lvl="0" indent="-385762">
              <a:lnSpc>
                <a:spcPct val="90000"/>
              </a:lnSpc>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Discussion of Available Power Semiconductor Devices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Power Diode</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BJT</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Power MOSFET</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IGBT</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SCR</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GTO</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778668" lvl="1" indent="-321468">
              <a:lnSpc>
                <a:spcPct val="90000"/>
              </a:lnSpc>
            </a:pPr>
            <a:r>
              <a:rPr>
                <a:effectLst>
                  <a:outerShdw blurRad="12700" dist="25400" dir="2700000" rotWithShape="0">
                    <a:srgbClr val="DDDDDD"/>
                  </a:outerShdw>
                </a:effectLst>
                <a:latin typeface="Times New Roman Bold"/>
                <a:ea typeface="Times New Roman Bold"/>
                <a:cs typeface="Times New Roman Bold"/>
                <a:sym typeface="Times New Roman Bold"/>
              </a:rPr>
              <a:t>TRIAC</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nSpc>
                <a:spcPct val="90000"/>
              </a:lnSpc>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Focus on Device i-v Characteristics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nSpc>
                <a:spcPct val="90000"/>
              </a:lnSpc>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Comparison of Switching Devices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nSpc>
                <a:spcPct val="90000"/>
              </a:lnSpc>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Survey of Commercially Available Devices</a:t>
            </a:r>
            <a:endParaRPr sz="1600">
              <a:effectLst>
                <a:outerShdw blurRad="12700" dist="25400" dir="2700000" rotWithShape="0">
                  <a:srgbClr val="DDDDDD"/>
                </a:outerShdw>
              </a:effectLst>
              <a:latin typeface="Times New Roman Bold"/>
              <a:ea typeface="Times New Roman Bold"/>
              <a:cs typeface="Times New Roman Bold"/>
              <a:sym typeface="Times New Roman Bold"/>
            </a:endParaRPr>
          </a:p>
          <a:p>
            <a:pPr marL="385762" lvl="0" indent="-385762">
              <a:lnSpc>
                <a:spcPct val="90000"/>
              </a:lnSpc>
              <a:buChar char="•"/>
            </a:pPr>
            <a:r>
              <a:rPr>
                <a:effectLst>
                  <a:outerShdw blurRad="12700" dist="25400" dir="2700000" rotWithShape="0">
                    <a:srgbClr val="DDDDDD"/>
                  </a:outerShdw>
                </a:effectLst>
                <a:latin typeface="Times New Roman Bold"/>
                <a:ea typeface="Times New Roman Bold"/>
                <a:cs typeface="Times New Roman Bold"/>
                <a:sym typeface="Times New Roman Bold"/>
              </a:rPr>
              <a:t>Future Trends</a:t>
            </a:r>
          </a:p>
        </p:txBody>
      </p:sp>
      <p:pic>
        <p:nvPicPr>
          <p:cNvPr id="52" name="image.png"/>
          <p:cNvPicPr/>
          <p:nvPr/>
        </p:nvPicPr>
        <p:blipFill>
          <a:blip r:embed="rId2"/>
          <a:stretch>
            <a:fillRect/>
          </a:stretch>
        </p:blipFill>
        <p:spPr>
          <a:xfrm>
            <a:off x="1371600" y="1066800"/>
            <a:ext cx="1905000" cy="1890713"/>
          </a:xfrm>
          <a:prstGeom prst="rect">
            <a:avLst/>
          </a:prstGeom>
          <a:ln w="12700">
            <a:miter lim="400000"/>
          </a:ln>
        </p:spPr>
      </p:pic>
      <p:pic>
        <p:nvPicPr>
          <p:cNvPr id="53" name="image.png"/>
          <p:cNvPicPr/>
          <p:nvPr/>
        </p:nvPicPr>
        <p:blipFill>
          <a:blip r:embed="rId3"/>
          <a:stretch>
            <a:fillRect/>
          </a:stretch>
        </p:blipFill>
        <p:spPr>
          <a:xfrm>
            <a:off x="-228600" y="2819400"/>
            <a:ext cx="5105400" cy="3671888"/>
          </a:xfrm>
          <a:prstGeom prst="rect">
            <a:avLst/>
          </a:prstGeom>
          <a:ln w="12700">
            <a:miter lim="400000"/>
          </a:ln>
        </p:spPr>
      </p:pic>
    </p:spTree>
    <p:extLst>
      <p:ext uri="{BB962C8B-B14F-4D97-AF65-F5344CB8AC3E}">
        <p14:creationId xmlns:p14="http://schemas.microsoft.com/office/powerpoint/2010/main" val="393062304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sz="2800" b="1" dirty="0">
                <a:cs typeface="+mj-cs"/>
              </a:rPr>
              <a:t>Ideal Switch Characteristics</a:t>
            </a:r>
          </a:p>
        </p:txBody>
      </p:sp>
      <p:sp>
        <p:nvSpPr>
          <p:cNvPr id="100355"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sp>
        <p:nvSpPr>
          <p:cNvPr id="100356" name="Rectangle 4"/>
          <p:cNvSpPr>
            <a:spLocks noChangeArrowheads="1"/>
          </p:cNvSpPr>
          <p:nvPr/>
        </p:nvSpPr>
        <p:spPr bwMode="auto">
          <a:xfrm>
            <a:off x="381000" y="1981200"/>
            <a:ext cx="78486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dirty="0">
              <a:cs typeface="+mn-cs"/>
            </a:endParaRPr>
          </a:p>
          <a:p>
            <a:pPr marL="342900" indent="-342900">
              <a:spcBef>
                <a:spcPct val="20000"/>
              </a:spcBef>
              <a:buFontTx/>
              <a:buChar char="•"/>
              <a:defRPr/>
            </a:pPr>
            <a:r>
              <a:rPr lang="en-US" b="1" dirty="0">
                <a:effectLst>
                  <a:outerShdw blurRad="38100" dist="38100" dir="2700000" algn="tl">
                    <a:srgbClr val="DDDDDD"/>
                  </a:outerShdw>
                </a:effectLst>
                <a:cs typeface="+mn-cs"/>
              </a:rPr>
              <a:t>Zero on-state resistance</a:t>
            </a:r>
          </a:p>
          <a:p>
            <a:pPr marL="742950" lvl="1" indent="-285750">
              <a:spcBef>
                <a:spcPct val="20000"/>
              </a:spcBef>
              <a:buFontTx/>
              <a:buChar char="–"/>
              <a:defRPr/>
            </a:pPr>
            <a:r>
              <a:rPr lang="en-US" b="1" dirty="0">
                <a:effectLst>
                  <a:outerShdw blurRad="38100" dist="38100" dir="2700000" algn="tl">
                    <a:srgbClr val="DDDDDD"/>
                  </a:outerShdw>
                </a:effectLst>
                <a:cs typeface="+mn-cs"/>
              </a:rPr>
              <a:t>No forward voltage drop when on</a:t>
            </a:r>
          </a:p>
          <a:p>
            <a:pPr marL="342900" indent="-342900">
              <a:spcBef>
                <a:spcPct val="20000"/>
              </a:spcBef>
              <a:buFontTx/>
              <a:buChar char="•"/>
              <a:defRPr/>
            </a:pPr>
            <a:r>
              <a:rPr lang="en-US" b="1" dirty="0">
                <a:effectLst>
                  <a:outerShdw blurRad="38100" dist="38100" dir="2700000" algn="tl">
                    <a:srgbClr val="DDDDDD"/>
                  </a:outerShdw>
                </a:effectLst>
                <a:cs typeface="+mn-cs"/>
              </a:rPr>
              <a:t>Infinite off-state resistance</a:t>
            </a:r>
          </a:p>
          <a:p>
            <a:pPr marL="742950" lvl="1" indent="-285750">
              <a:spcBef>
                <a:spcPct val="20000"/>
              </a:spcBef>
              <a:buFontTx/>
              <a:buChar char="–"/>
              <a:defRPr/>
            </a:pPr>
            <a:r>
              <a:rPr lang="en-US" b="1" dirty="0">
                <a:effectLst>
                  <a:outerShdw blurRad="38100" dist="38100" dir="2700000" algn="tl">
                    <a:srgbClr val="DDDDDD"/>
                  </a:outerShdw>
                </a:effectLst>
                <a:cs typeface="+mn-cs"/>
              </a:rPr>
              <a:t>No leakage current when off</a:t>
            </a:r>
          </a:p>
          <a:p>
            <a:pPr marL="342900" indent="-342900">
              <a:spcBef>
                <a:spcPct val="20000"/>
              </a:spcBef>
              <a:buFontTx/>
              <a:buChar char="•"/>
              <a:defRPr/>
            </a:pPr>
            <a:r>
              <a:rPr lang="en-US" b="1" dirty="0">
                <a:effectLst>
                  <a:outerShdw blurRad="38100" dist="38100" dir="2700000" algn="tl">
                    <a:srgbClr val="DDDDDD"/>
                  </a:outerShdw>
                </a:effectLst>
                <a:cs typeface="+mn-cs"/>
              </a:rPr>
              <a:t>Current limitless when on-either direction</a:t>
            </a:r>
          </a:p>
          <a:p>
            <a:pPr marL="742950" lvl="1" indent="-285750">
              <a:spcBef>
                <a:spcPct val="20000"/>
              </a:spcBef>
              <a:buFontTx/>
              <a:buChar char="–"/>
              <a:defRPr/>
            </a:pPr>
            <a:r>
              <a:rPr lang="en-US" b="1" dirty="0">
                <a:effectLst>
                  <a:outerShdw blurRad="38100" dist="38100" dir="2700000" algn="tl">
                    <a:srgbClr val="DDDDDD"/>
                  </a:outerShdw>
                </a:effectLst>
                <a:cs typeface="+mn-cs"/>
              </a:rPr>
              <a:t>Conduction current a function of external components only</a:t>
            </a:r>
          </a:p>
          <a:p>
            <a:pPr marL="342900" indent="-342900">
              <a:spcBef>
                <a:spcPct val="20000"/>
              </a:spcBef>
              <a:buFontTx/>
              <a:buChar char="•"/>
              <a:defRPr/>
            </a:pPr>
            <a:r>
              <a:rPr lang="en-US" b="1" dirty="0">
                <a:effectLst>
                  <a:outerShdw blurRad="38100" dist="38100" dir="2700000" algn="tl">
                    <a:srgbClr val="DDDDDD"/>
                  </a:outerShdw>
                </a:effectLst>
                <a:cs typeface="+mn-cs"/>
              </a:rPr>
              <a:t>No limit on amount of voltage across switch when off</a:t>
            </a:r>
          </a:p>
          <a:p>
            <a:pPr marL="742950" lvl="1" indent="-285750">
              <a:spcBef>
                <a:spcPct val="20000"/>
              </a:spcBef>
              <a:buFontTx/>
              <a:buChar char="–"/>
              <a:defRPr/>
            </a:pPr>
            <a:r>
              <a:rPr lang="en-US" b="1" dirty="0">
                <a:effectLst>
                  <a:outerShdw blurRad="38100" dist="38100" dir="2700000" algn="tl">
                    <a:srgbClr val="DDDDDD"/>
                  </a:outerShdw>
                </a:effectLst>
                <a:cs typeface="+mn-cs"/>
              </a:rPr>
              <a:t>Blocking voltage infinite (forward or reverse)</a:t>
            </a:r>
          </a:p>
          <a:p>
            <a:pPr marL="342900" indent="-342900">
              <a:spcBef>
                <a:spcPct val="20000"/>
              </a:spcBef>
              <a:buFontTx/>
              <a:buChar char="•"/>
              <a:defRPr/>
            </a:pPr>
            <a:r>
              <a:rPr lang="en-US" b="1" dirty="0">
                <a:effectLst>
                  <a:outerShdw blurRad="38100" dist="38100" dir="2700000" algn="tl">
                    <a:srgbClr val="DDDDDD"/>
                  </a:outerShdw>
                </a:effectLst>
                <a:cs typeface="+mn-cs"/>
              </a:rPr>
              <a:t>Switch can transition from on-off or off-on instantaneously when commanded to</a:t>
            </a:r>
          </a:p>
          <a:p>
            <a:pPr marL="342900" indent="-342900">
              <a:spcBef>
                <a:spcPct val="20000"/>
              </a:spcBef>
              <a:buFontTx/>
              <a:buChar char="•"/>
              <a:defRPr/>
            </a:pPr>
            <a:endParaRPr lang="en-US" b="1" dirty="0">
              <a:effectLst>
                <a:outerShdw blurRad="38100" dist="38100" dir="2700000" algn="tl">
                  <a:srgbClr val="DDDDDD"/>
                </a:outerShdw>
              </a:effectLst>
              <a:cs typeface="+mn-cs"/>
            </a:endParaRPr>
          </a:p>
          <a:p>
            <a:pPr marL="342900" indent="-342900">
              <a:spcBef>
                <a:spcPct val="20000"/>
              </a:spcBef>
              <a:buFontTx/>
              <a:buChar char="•"/>
              <a:defRPr/>
            </a:pPr>
            <a:endParaRPr lang="en-US" b="1" dirty="0">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dirty="0">
              <a:effectLst>
                <a:outerShdw blurRad="38100" dist="38100" dir="2700000" algn="tl">
                  <a:srgbClr val="DDDDDD"/>
                </a:outerShdw>
              </a:effectLst>
              <a:cs typeface="+mn-cs"/>
            </a:endParaRPr>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914400"/>
            <a:ext cx="100965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06668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sz="2800" b="1" dirty="0">
                <a:cs typeface="+mj-cs"/>
              </a:rPr>
              <a:t>Ideal Switch </a:t>
            </a:r>
            <a:r>
              <a:rPr lang="en-US" sz="2800" b="1" dirty="0" err="1">
                <a:cs typeface="+mj-cs"/>
              </a:rPr>
              <a:t>i</a:t>
            </a:r>
            <a:r>
              <a:rPr lang="en-US" sz="2800" b="1" dirty="0">
                <a:cs typeface="+mj-cs"/>
              </a:rPr>
              <a:t>-v Characteristics</a:t>
            </a:r>
            <a:br>
              <a:rPr lang="en-US" sz="2800" b="1" dirty="0">
                <a:cs typeface="+mj-cs"/>
              </a:rPr>
            </a:br>
            <a:r>
              <a:rPr lang="en-US" sz="2800" b="1" dirty="0">
                <a:cs typeface="+mj-cs"/>
              </a:rPr>
              <a:t>(Transition)</a:t>
            </a:r>
          </a:p>
        </p:txBody>
      </p:sp>
      <p:sp>
        <p:nvSpPr>
          <p:cNvPr id="101379"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sp>
        <p:nvSpPr>
          <p:cNvPr id="101380" name="Rectangle 4"/>
          <p:cNvSpPr>
            <a:spLocks noChangeArrowheads="1"/>
          </p:cNvSpPr>
          <p:nvPr/>
        </p:nvSpPr>
        <p:spPr bwMode="auto">
          <a:xfrm>
            <a:off x="228600" y="3429000"/>
            <a:ext cx="41910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dirty="0">
              <a:cs typeface="+mn-cs"/>
            </a:endParaRPr>
          </a:p>
          <a:p>
            <a:pPr marL="342900" indent="-342900">
              <a:spcBef>
                <a:spcPct val="20000"/>
              </a:spcBef>
              <a:buFontTx/>
              <a:buChar char="•"/>
              <a:defRPr/>
            </a:pPr>
            <a:r>
              <a:rPr lang="en-US" b="1" dirty="0">
                <a:effectLst>
                  <a:outerShdw blurRad="38100" dist="38100" dir="2700000" algn="tl">
                    <a:srgbClr val="DDDDDD"/>
                  </a:outerShdw>
                </a:effectLst>
                <a:cs typeface="+mn-cs"/>
              </a:rPr>
              <a:t>Previous desirable conditions mean, no power loss by any mechanism (conduction, leakage, or switching)</a:t>
            </a:r>
          </a:p>
          <a:p>
            <a:pPr marL="742950" lvl="1" indent="-285750">
              <a:spcBef>
                <a:spcPct val="20000"/>
              </a:spcBef>
              <a:buFontTx/>
              <a:buChar char="–"/>
              <a:defRPr/>
            </a:pPr>
            <a:r>
              <a:rPr lang="en-US" b="1" dirty="0">
                <a:effectLst>
                  <a:outerShdw blurRad="38100" dist="38100" dir="2700000" algn="tl">
                    <a:srgbClr val="DDDDDD"/>
                  </a:outerShdw>
                </a:effectLst>
                <a:cs typeface="+mn-cs"/>
              </a:rPr>
              <a:t>Switch transition-No overlap</a:t>
            </a:r>
          </a:p>
          <a:p>
            <a:pPr marL="742950" lvl="1" indent="-285750">
              <a:spcBef>
                <a:spcPct val="20000"/>
              </a:spcBef>
              <a:buFontTx/>
              <a:buChar char="–"/>
              <a:defRPr/>
            </a:pPr>
            <a:r>
              <a:rPr lang="en-US" b="1" dirty="0">
                <a:effectLst>
                  <a:outerShdw blurRad="38100" dist="38100" dir="2700000" algn="tl">
                    <a:srgbClr val="DDDDDD"/>
                  </a:outerShdw>
                </a:effectLst>
                <a:cs typeface="+mn-cs"/>
              </a:rPr>
              <a:t>Von=0V, </a:t>
            </a:r>
            <a:r>
              <a:rPr lang="en-US" b="1" dirty="0" err="1">
                <a:effectLst>
                  <a:outerShdw blurRad="38100" dist="38100" dir="2700000" algn="tl">
                    <a:srgbClr val="DDDDDD"/>
                  </a:outerShdw>
                </a:effectLst>
                <a:cs typeface="+mn-cs"/>
              </a:rPr>
              <a:t>Ioff</a:t>
            </a:r>
            <a:r>
              <a:rPr lang="en-US" b="1" dirty="0">
                <a:effectLst>
                  <a:outerShdw blurRad="38100" dist="38100" dir="2700000" algn="tl">
                    <a:srgbClr val="DDDDDD"/>
                  </a:outerShdw>
                </a:effectLst>
                <a:cs typeface="+mn-cs"/>
              </a:rPr>
              <a:t>=0A</a:t>
            </a:r>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100965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13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14800" cy="500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98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sz="2800" b="1">
                <a:cs typeface="+mj-cs"/>
              </a:rPr>
              <a:t>Practical Switch</a:t>
            </a:r>
          </a:p>
        </p:txBody>
      </p:sp>
      <p:sp>
        <p:nvSpPr>
          <p:cNvPr id="103427"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sp>
        <p:nvSpPr>
          <p:cNvPr id="103428" name="Rectangle 4"/>
          <p:cNvSpPr>
            <a:spLocks noChangeArrowheads="1"/>
          </p:cNvSpPr>
          <p:nvPr/>
        </p:nvSpPr>
        <p:spPr bwMode="auto">
          <a:xfrm>
            <a:off x="609600" y="1219200"/>
            <a:ext cx="82296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800" i="1" dirty="0">
              <a:cs typeface="+mn-cs"/>
            </a:endParaRPr>
          </a:p>
          <a:p>
            <a:pPr marL="342900" indent="-342900">
              <a:spcBef>
                <a:spcPct val="20000"/>
              </a:spcBef>
              <a:buFontTx/>
              <a:buChar char="•"/>
              <a:defRPr/>
            </a:pPr>
            <a:r>
              <a:rPr lang="en-US" sz="2400" b="1" dirty="0"/>
              <a:t>Although Semiconductor Industry has produced amazing devices, the </a:t>
            </a:r>
            <a:r>
              <a:rPr lang="ja-JP" altLang="en-US" sz="2400" b="1" dirty="0"/>
              <a:t>“</a:t>
            </a:r>
            <a:r>
              <a:rPr lang="en-US" sz="2400" b="1" dirty="0"/>
              <a:t>real world</a:t>
            </a:r>
            <a:r>
              <a:rPr lang="ja-JP" altLang="en-US" sz="2400" b="1" dirty="0"/>
              <a:t>”</a:t>
            </a:r>
            <a:r>
              <a:rPr lang="en-US" sz="2400" b="1" dirty="0"/>
              <a:t> switch is not ideal</a:t>
            </a:r>
          </a:p>
          <a:p>
            <a:pPr marL="742950" lvl="1" indent="-285750">
              <a:spcBef>
                <a:spcPct val="20000"/>
              </a:spcBef>
              <a:buFontTx/>
              <a:buChar char="–"/>
              <a:defRPr/>
            </a:pPr>
            <a:r>
              <a:rPr lang="en-US" sz="1600" b="1" dirty="0">
                <a:cs typeface="+mn-cs"/>
              </a:rPr>
              <a:t>Limited conduction current when the switch on, limited blocking voltage when the switch is in the off</a:t>
            </a:r>
          </a:p>
          <a:p>
            <a:pPr marL="1143000" lvl="2" indent="-228600">
              <a:spcBef>
                <a:spcPct val="20000"/>
              </a:spcBef>
              <a:buFontTx/>
              <a:buChar char="•"/>
              <a:defRPr/>
            </a:pPr>
            <a:r>
              <a:rPr lang="en-US" sz="2400" b="1" dirty="0">
                <a:cs typeface="+mn-cs"/>
              </a:rPr>
              <a:t>Both are directional in practical switch</a:t>
            </a:r>
          </a:p>
          <a:p>
            <a:pPr marL="742950" lvl="1" indent="-285750">
              <a:spcBef>
                <a:spcPct val="20000"/>
              </a:spcBef>
              <a:buFontTx/>
              <a:buChar char="–"/>
              <a:defRPr/>
            </a:pPr>
            <a:r>
              <a:rPr lang="en-US" sz="1600" b="1" dirty="0">
                <a:cs typeface="+mn-cs"/>
              </a:rPr>
              <a:t>Limited switching speed that caused by the finite turn-</a:t>
            </a:r>
            <a:r>
              <a:rPr lang="en-US" sz="1600" b="1" i="1" dirty="0">
                <a:cs typeface="+mn-cs"/>
              </a:rPr>
              <a:t>on </a:t>
            </a:r>
            <a:r>
              <a:rPr lang="en-US" sz="1600" b="1" dirty="0">
                <a:cs typeface="+mn-cs"/>
              </a:rPr>
              <a:t>and turn-</a:t>
            </a:r>
            <a:r>
              <a:rPr lang="en-US" sz="1600" b="1" i="1" dirty="0">
                <a:cs typeface="+mn-cs"/>
              </a:rPr>
              <a:t>off </a:t>
            </a:r>
            <a:r>
              <a:rPr lang="en-US" sz="1600" b="1" dirty="0">
                <a:cs typeface="+mn-cs"/>
              </a:rPr>
              <a:t>times</a:t>
            </a:r>
          </a:p>
          <a:p>
            <a:pPr marL="1143000" lvl="2" indent="-228600">
              <a:spcBef>
                <a:spcPct val="20000"/>
              </a:spcBef>
              <a:buFontTx/>
              <a:buChar char="•"/>
              <a:defRPr/>
            </a:pPr>
            <a:r>
              <a:rPr lang="en-US" sz="2400" b="1" dirty="0">
                <a:cs typeface="+mn-cs"/>
              </a:rPr>
              <a:t>Real world (Semiconductor) switches are charge driven</a:t>
            </a:r>
          </a:p>
          <a:p>
            <a:pPr marL="742950" lvl="1" indent="-285750">
              <a:spcBef>
                <a:spcPct val="20000"/>
              </a:spcBef>
              <a:buFontTx/>
              <a:buChar char="–"/>
              <a:defRPr/>
            </a:pPr>
            <a:r>
              <a:rPr lang="en-US" sz="1600" b="1" dirty="0">
                <a:cs typeface="+mn-cs"/>
              </a:rPr>
              <a:t>Finite, nonzero </a:t>
            </a:r>
            <a:r>
              <a:rPr lang="en-US" sz="1600" b="1" i="1" dirty="0">
                <a:cs typeface="+mn-cs"/>
              </a:rPr>
              <a:t>on</a:t>
            </a:r>
            <a:r>
              <a:rPr lang="en-US" sz="1600" b="1" dirty="0">
                <a:cs typeface="+mn-cs"/>
              </a:rPr>
              <a:t>-state and </a:t>
            </a:r>
            <a:r>
              <a:rPr lang="en-US" sz="1600" b="1" i="1" dirty="0">
                <a:cs typeface="+mn-cs"/>
              </a:rPr>
              <a:t>off</a:t>
            </a:r>
            <a:r>
              <a:rPr lang="en-US" sz="1600" b="1" dirty="0">
                <a:cs typeface="+mn-cs"/>
              </a:rPr>
              <a:t>-state resistances </a:t>
            </a:r>
          </a:p>
          <a:p>
            <a:pPr marL="1143000" lvl="2" indent="-228600">
              <a:spcBef>
                <a:spcPct val="20000"/>
              </a:spcBef>
              <a:buFontTx/>
              <a:buChar char="•"/>
              <a:defRPr/>
            </a:pPr>
            <a:r>
              <a:rPr lang="en-US" sz="1600" b="1" dirty="0">
                <a:cs typeface="+mn-cs"/>
              </a:rPr>
              <a:t>There is a I^2R loss when on and some leakage when off (very small)</a:t>
            </a:r>
          </a:p>
          <a:p>
            <a:pPr marL="342900" indent="-342900">
              <a:spcBef>
                <a:spcPct val="20000"/>
              </a:spcBef>
              <a:buFontTx/>
              <a:buChar char="•"/>
              <a:defRPr/>
            </a:pPr>
            <a:endParaRPr lang="en-US" sz="1200" b="1" dirty="0">
              <a:effectLst>
                <a:outerShdw blurRad="38100" dist="38100" dir="2700000" algn="tl">
                  <a:srgbClr val="DDDDDD"/>
                </a:outerShdw>
              </a:effectLst>
              <a:cs typeface="+mn-cs"/>
            </a:endParaRPr>
          </a:p>
          <a:p>
            <a:pPr marL="342900" indent="-342900">
              <a:spcBef>
                <a:spcPct val="20000"/>
              </a:spcBef>
              <a:buFontTx/>
              <a:buChar char="•"/>
              <a:defRPr/>
            </a:pPr>
            <a:endParaRPr lang="en-US" sz="1200" b="1" dirty="0">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dirty="0">
              <a:effectLst>
                <a:outerShdw blurRad="38100" dist="38100" dir="2700000" algn="tl">
                  <a:srgbClr val="DDDDDD"/>
                </a:outerShdw>
              </a:effectLst>
              <a:cs typeface="+mn-cs"/>
            </a:endParaRPr>
          </a:p>
        </p:txBody>
      </p:sp>
    </p:spTree>
    <p:extLst>
      <p:ext uri="{BB962C8B-B14F-4D97-AF65-F5344CB8AC3E}">
        <p14:creationId xmlns:p14="http://schemas.microsoft.com/office/powerpoint/2010/main" val="237855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sz="2800" b="1">
                <a:cs typeface="+mj-cs"/>
              </a:rPr>
              <a:t>Practical Switch i-v Characteristics</a:t>
            </a:r>
            <a:br>
              <a:rPr lang="en-US" sz="2800" b="1">
                <a:cs typeface="+mj-cs"/>
              </a:rPr>
            </a:br>
            <a:r>
              <a:rPr lang="en-US" sz="2800" b="1">
                <a:cs typeface="+mj-cs"/>
              </a:rPr>
              <a:t>(Transition)                        </a:t>
            </a:r>
          </a:p>
        </p:txBody>
      </p:sp>
      <p:sp>
        <p:nvSpPr>
          <p:cNvPr id="104452" name="Rectangle 4"/>
          <p:cNvSpPr>
            <a:spLocks noChangeArrowheads="1"/>
          </p:cNvSpPr>
          <p:nvPr/>
        </p:nvSpPr>
        <p:spPr bwMode="auto">
          <a:xfrm>
            <a:off x="228600" y="1219200"/>
            <a:ext cx="41148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990600"/>
            <a:ext cx="4510087"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4454" name="Rectangle 6"/>
          <p:cNvSpPr>
            <a:spLocks noGrp="1" noChangeArrowheads="1"/>
          </p:cNvSpPr>
          <p:nvPr>
            <p:ph type="body" idx="1"/>
          </p:nvPr>
        </p:nvSpPr>
        <p:spPr>
          <a:xfrm>
            <a:off x="381000" y="1828800"/>
            <a:ext cx="3810000" cy="4876800"/>
          </a:xfrm>
        </p:spPr>
        <p:txBody>
          <a:bodyPr/>
          <a:lstStyle/>
          <a:p>
            <a:pPr>
              <a:lnSpc>
                <a:spcPct val="90000"/>
              </a:lnSpc>
              <a:defRPr/>
            </a:pPr>
            <a:r>
              <a:rPr lang="en-US" sz="2400" b="1" i="1" u="sng">
                <a:effectLst>
                  <a:outerShdw blurRad="38100" dist="38100" dir="2700000" algn="tl">
                    <a:srgbClr val="DDDDDD"/>
                  </a:outerShdw>
                </a:effectLst>
                <a:cs typeface="+mn-cs"/>
              </a:rPr>
              <a:t>This is root cause of the single major source of loss in PE converters</a:t>
            </a:r>
          </a:p>
          <a:p>
            <a:pPr lvl="1">
              <a:lnSpc>
                <a:spcPct val="90000"/>
              </a:lnSpc>
              <a:defRPr/>
            </a:pPr>
            <a:r>
              <a:rPr lang="en-US" sz="2400" b="1" i="1" u="sng">
                <a:effectLst>
                  <a:outerShdw blurRad="38100" dist="38100" dir="2700000" algn="tl">
                    <a:srgbClr val="DDDDDD"/>
                  </a:outerShdw>
                </a:effectLst>
              </a:rPr>
              <a:t>Conduction- When switch is in on state (off state too, to a lesser degree)</a:t>
            </a:r>
          </a:p>
          <a:p>
            <a:pPr lvl="1">
              <a:lnSpc>
                <a:spcPct val="90000"/>
              </a:lnSpc>
              <a:defRPr/>
            </a:pPr>
            <a:r>
              <a:rPr lang="en-US" sz="2400" b="1" i="1" u="sng">
                <a:effectLst>
                  <a:outerShdw blurRad="38100" dist="38100" dir="2700000" algn="tl">
                    <a:srgbClr val="DDDDDD"/>
                  </a:outerShdw>
                </a:effectLst>
              </a:rPr>
              <a:t>Switching Losses- When switch is transitioning from on to off or off to on</a:t>
            </a:r>
            <a:endParaRPr lang="en-US" sz="2400" b="1">
              <a:effectLst>
                <a:outerShdw blurRad="38100" dist="38100" dir="2700000" algn="tl">
                  <a:srgbClr val="DDDDDD"/>
                </a:outerShdw>
              </a:effectLst>
            </a:endParaRPr>
          </a:p>
          <a:p>
            <a:pPr>
              <a:lnSpc>
                <a:spcPct val="90000"/>
              </a:lnSpc>
              <a:buFontTx/>
              <a:buNone/>
              <a:defRPr/>
            </a:pPr>
            <a:endParaRPr lang="en-US" sz="2400" b="1">
              <a:effectLst>
                <a:outerShdw blurRad="38100" dist="38100" dir="2700000" algn="tl">
                  <a:srgbClr val="DDDDDD"/>
                </a:outerShdw>
              </a:effectLst>
              <a:cs typeface="+mn-cs"/>
            </a:endParaRPr>
          </a:p>
          <a:p>
            <a:pPr lvl="1">
              <a:lnSpc>
                <a:spcPct val="90000"/>
              </a:lnSpc>
              <a:defRPr/>
            </a:pPr>
            <a:endParaRPr lang="en-US" sz="2400" b="1">
              <a:effectLst>
                <a:outerShdw blurRad="38100" dist="38100" dir="2700000" algn="tl">
                  <a:srgbClr val="DDDDDD"/>
                </a:outerShdw>
              </a:effectLst>
            </a:endParaRPr>
          </a:p>
        </p:txBody>
      </p:sp>
    </p:spTree>
    <p:extLst>
      <p:ext uri="{BB962C8B-B14F-4D97-AF65-F5344CB8AC3E}">
        <p14:creationId xmlns:p14="http://schemas.microsoft.com/office/powerpoint/2010/main" val="182375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sz="2800" b="1">
                <a:cs typeface="+mj-cs"/>
              </a:rPr>
              <a:t>Theoretical Efficiency Example</a:t>
            </a:r>
            <a:endParaRPr lang="en-US" sz="2800">
              <a:cs typeface="+mj-cs"/>
            </a:endParaRPr>
          </a:p>
        </p:txBody>
      </p:sp>
      <p:sp>
        <p:nvSpPr>
          <p:cNvPr id="86019"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graphicFrame>
        <p:nvGraphicFramePr>
          <p:cNvPr id="8195" name="Object 8"/>
          <p:cNvGraphicFramePr>
            <a:graphicFrameLocks noChangeAspect="1"/>
          </p:cNvGraphicFramePr>
          <p:nvPr>
            <p:extLst>
              <p:ext uri="{D42A27DB-BD31-4B8C-83A1-F6EECF244321}">
                <p14:modId xmlns:p14="http://schemas.microsoft.com/office/powerpoint/2010/main" val="2433295709"/>
              </p:ext>
            </p:extLst>
          </p:nvPr>
        </p:nvGraphicFramePr>
        <p:xfrm>
          <a:off x="1676400" y="1447800"/>
          <a:ext cx="5759450" cy="2051050"/>
        </p:xfrm>
        <a:graphic>
          <a:graphicData uri="http://schemas.openxmlformats.org/presentationml/2006/ole">
            <mc:AlternateContent xmlns:mc="http://schemas.openxmlformats.org/markup-compatibility/2006">
              <mc:Choice xmlns:v="urn:schemas-microsoft-com:vml" Requires="v">
                <p:oleObj spid="_x0000_s1041" name="VISIO" r:id="rId3" imgW="5765800" imgH="2057400" progId="Visio.Drawing.6">
                  <p:embed/>
                </p:oleObj>
              </mc:Choice>
              <mc:Fallback>
                <p:oleObj name="VISIO" r:id="rId3" imgW="5765800" imgH="20574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7800"/>
                        <a:ext cx="5759450" cy="205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6025" name="Rectangle 9"/>
          <p:cNvSpPr>
            <a:spLocks noChangeArrowheads="1"/>
          </p:cNvSpPr>
          <p:nvPr/>
        </p:nvSpPr>
        <p:spPr bwMode="auto">
          <a:xfrm>
            <a:off x="381000" y="3352800"/>
            <a:ext cx="81534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We</a:t>
            </a:r>
            <a:r>
              <a:rPr lang="ja-JP" altLang="en-US" b="1">
                <a:effectLst>
                  <a:outerShdw blurRad="38100" dist="38100" dir="2700000" algn="tl">
                    <a:srgbClr val="DDDDDD"/>
                  </a:outerShdw>
                </a:effectLst>
                <a:latin typeface="Arial"/>
                <a:cs typeface="+mn-cs"/>
              </a:rPr>
              <a:t>’</a:t>
            </a:r>
            <a:r>
              <a:rPr lang="en-US" b="1">
                <a:effectLst>
                  <a:outerShdw blurRad="38100" dist="38100" dir="2700000" algn="tl">
                    <a:srgbClr val="DDDDDD"/>
                  </a:outerShdw>
                </a:effectLst>
                <a:cs typeface="+mn-cs"/>
              </a:rPr>
              <a:t>ll do an example to underscore why switching is the most energy efficient choice</a:t>
            </a: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Consider the design of a DC-DC converter as shown above</a:t>
            </a: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Design requires 24V step down to 12V across a 6 Ohm resistive load</a:t>
            </a: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Let</a:t>
            </a:r>
            <a:r>
              <a:rPr lang="ja-JP" altLang="en-US" b="1">
                <a:solidFill>
                  <a:srgbClr val="000000"/>
                </a:solidFill>
                <a:effectLst>
                  <a:outerShdw blurRad="38100" dist="38100" dir="2700000" algn="tl">
                    <a:srgbClr val="DDDDDD"/>
                  </a:outerShdw>
                </a:effectLst>
                <a:latin typeface="Arial"/>
                <a:cs typeface="+mn-cs"/>
              </a:rPr>
              <a:t>’</a:t>
            </a:r>
            <a:r>
              <a:rPr lang="en-US" b="1">
                <a:solidFill>
                  <a:srgbClr val="000000"/>
                </a:solidFill>
                <a:effectLst>
                  <a:outerShdw blurRad="38100" dist="38100" dir="2700000" algn="tl">
                    <a:srgbClr val="DDDDDD"/>
                  </a:outerShdw>
                </a:effectLst>
                <a:cs typeface="+mn-cs"/>
              </a:rPr>
              <a:t>s investigate, some possible options</a:t>
            </a: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spTree>
    <p:extLst>
      <p:ext uri="{BB962C8B-B14F-4D97-AF65-F5344CB8AC3E}">
        <p14:creationId xmlns:p14="http://schemas.microsoft.com/office/powerpoint/2010/main" val="2062057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sz="2800" b="1">
                <a:cs typeface="+mj-cs"/>
              </a:rPr>
              <a:t>Theoretical Efficiency Example</a:t>
            </a:r>
            <a:br>
              <a:rPr lang="en-US" sz="2800" b="1">
                <a:cs typeface="+mj-cs"/>
              </a:rPr>
            </a:br>
            <a:r>
              <a:rPr lang="en-US" sz="2800" b="1">
                <a:cs typeface="+mj-cs"/>
              </a:rPr>
              <a:t>Voltage Divider</a:t>
            </a:r>
            <a:endParaRPr lang="en-US" sz="2800">
              <a:cs typeface="+mj-cs"/>
            </a:endParaRPr>
          </a:p>
        </p:txBody>
      </p:sp>
      <p:sp>
        <p:nvSpPr>
          <p:cNvPr id="91139"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11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3457575"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1143" name="Rectangle 7"/>
          <p:cNvSpPr>
            <a:spLocks noChangeArrowheads="1"/>
          </p:cNvSpPr>
          <p:nvPr/>
        </p:nvSpPr>
        <p:spPr bwMode="auto">
          <a:xfrm>
            <a:off x="457200" y="3581400"/>
            <a:ext cx="81534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A simple voltage divider can do job</a:t>
            </a: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R must be set to 6 </a:t>
            </a:r>
            <a:r>
              <a:rPr lang="en-US" b="1">
                <a:effectLst>
                  <a:outerShdw blurRad="38100" dist="38100" dir="2700000" algn="tl">
                    <a:srgbClr val="DDDDDD"/>
                  </a:outerShdw>
                </a:effectLst>
                <a:cs typeface="+mn-cs"/>
              </a:rPr>
              <a:t>Ω</a:t>
            </a:r>
          </a:p>
          <a:p>
            <a:pPr marL="342900" indent="-342900">
              <a:spcBef>
                <a:spcPct val="20000"/>
              </a:spcBef>
              <a:buFontTx/>
              <a:buChar char="•"/>
              <a:defRPr/>
            </a:pPr>
            <a:r>
              <a:rPr lang="en-US" b="1">
                <a:effectLst>
                  <a:outerShdw blurRad="38100" dist="38100" dir="2700000" algn="tl">
                    <a:srgbClr val="DDDDDD"/>
                  </a:outerShdw>
                </a:effectLst>
                <a:cs typeface="+mn-cs"/>
              </a:rPr>
              <a:t>Load cannot change-R fixed so no opportunity for control</a:t>
            </a:r>
          </a:p>
          <a:p>
            <a:pPr marL="342900" indent="-342900">
              <a:spcBef>
                <a:spcPct val="20000"/>
              </a:spcBef>
              <a:buFontTx/>
              <a:buChar char="•"/>
              <a:defRPr/>
            </a:pPr>
            <a:r>
              <a:rPr lang="en-US" b="1">
                <a:effectLst>
                  <a:outerShdw blurRad="38100" dist="38100" dir="2700000" algn="tl">
                    <a:srgbClr val="DDDDDD"/>
                  </a:outerShdw>
                </a:effectLst>
                <a:cs typeface="+mn-cs"/>
              </a:rPr>
              <a:t>Losses are high η=50%</a:t>
            </a: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spTree>
    <p:extLst>
      <p:ext uri="{BB962C8B-B14F-4D97-AF65-F5344CB8AC3E}">
        <p14:creationId xmlns:p14="http://schemas.microsoft.com/office/powerpoint/2010/main" val="3760563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defRPr/>
            </a:pPr>
            <a:r>
              <a:rPr lang="en-US" sz="2800" b="1">
                <a:cs typeface="+mj-cs"/>
              </a:rPr>
              <a:t>Theoretical Efficiency Example</a:t>
            </a:r>
            <a:br>
              <a:rPr lang="en-US" sz="2800" b="1">
                <a:cs typeface="+mj-cs"/>
              </a:rPr>
            </a:br>
            <a:r>
              <a:rPr lang="en-US" sz="2800" b="1">
                <a:cs typeface="+mj-cs"/>
              </a:rPr>
              <a:t>Zener Regulator</a:t>
            </a:r>
            <a:endParaRPr lang="en-US" sz="2800">
              <a:cs typeface="+mj-cs"/>
            </a:endParaRPr>
          </a:p>
        </p:txBody>
      </p:sp>
      <p:sp>
        <p:nvSpPr>
          <p:cNvPr id="92163"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2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3324225" cy="193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2166" name="Rectangle 6"/>
          <p:cNvSpPr>
            <a:spLocks noChangeArrowheads="1"/>
          </p:cNvSpPr>
          <p:nvPr/>
        </p:nvSpPr>
        <p:spPr bwMode="auto">
          <a:xfrm>
            <a:off x="609600" y="3657600"/>
            <a:ext cx="78486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Need some control (regulation)</a:t>
            </a: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A Zener Regulator will allow for load variation</a:t>
            </a:r>
            <a:endParaRPr lang="en-US" sz="1800" b="1">
              <a:effectLst>
                <a:outerShdw blurRad="38100" dist="38100" dir="2700000" algn="tl">
                  <a:srgbClr val="DDDDDD"/>
                </a:outerShdw>
              </a:effectLst>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Assume Vz=12V, Iz@12V=.2A , Rdrop=5.5Ω</a:t>
            </a:r>
          </a:p>
          <a:p>
            <a:pPr marL="342900" indent="-342900">
              <a:spcBef>
                <a:spcPct val="20000"/>
              </a:spcBef>
              <a:buFontTx/>
              <a:buChar char="•"/>
              <a:defRPr/>
            </a:pPr>
            <a:r>
              <a:rPr lang="en-US" b="1">
                <a:effectLst>
                  <a:outerShdw blurRad="38100" dist="38100" dir="2700000" algn="tl">
                    <a:srgbClr val="DDDDDD"/>
                  </a:outerShdw>
                </a:effectLst>
                <a:cs typeface="+mn-cs"/>
              </a:rPr>
              <a:t>Pin=Pout+Prdrop+Pzener=24W+26.2W+2.4W=52.6W</a:t>
            </a:r>
          </a:p>
          <a:p>
            <a:pPr marL="342900" indent="-342900">
              <a:spcBef>
                <a:spcPct val="20000"/>
              </a:spcBef>
              <a:buFontTx/>
              <a:buChar char="•"/>
              <a:defRPr/>
            </a:pPr>
            <a:r>
              <a:rPr lang="en-US" b="1">
                <a:effectLst>
                  <a:outerShdw blurRad="38100" dist="38100" dir="2700000" algn="tl">
                    <a:srgbClr val="DDDDDD"/>
                  </a:outerShdw>
                </a:effectLst>
                <a:cs typeface="+mn-cs"/>
              </a:rPr>
              <a:t>η=46%</a:t>
            </a:r>
          </a:p>
          <a:p>
            <a:pPr marL="342900" indent="-342900">
              <a:spcBef>
                <a:spcPct val="20000"/>
              </a:spcBef>
              <a:buFontTx/>
              <a:buChar char="•"/>
              <a:defRPr/>
            </a:pPr>
            <a:endParaRPr lang="en-US" b="1">
              <a:effectLst>
                <a:outerShdw blurRad="38100" dist="38100" dir="2700000" algn="tl">
                  <a:srgbClr val="DDDDDD"/>
                </a:outerShdw>
              </a:effectLst>
              <a:cs typeface="+mn-cs"/>
            </a:endParaRP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spTree>
    <p:extLst>
      <p:ext uri="{BB962C8B-B14F-4D97-AF65-F5344CB8AC3E}">
        <p14:creationId xmlns:p14="http://schemas.microsoft.com/office/powerpoint/2010/main" val="1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76200"/>
            <a:ext cx="8077200" cy="685800"/>
          </a:xfrm>
        </p:spPr>
        <p:txBody>
          <a:bodyPr/>
          <a:lstStyle/>
          <a:p>
            <a:pPr eaLnBrk="1" hangingPunct="1"/>
            <a:r>
              <a:rPr lang="en-US" sz="2800" b="1" dirty="0"/>
              <a:t>Introduction</a:t>
            </a:r>
          </a:p>
        </p:txBody>
      </p:sp>
      <p:sp>
        <p:nvSpPr>
          <p:cNvPr id="5" name="Rectangle 4"/>
          <p:cNvSpPr/>
          <p:nvPr/>
        </p:nvSpPr>
        <p:spPr>
          <a:xfrm>
            <a:off x="2133600" y="914400"/>
            <a:ext cx="4572000" cy="1169551"/>
          </a:xfrm>
          <a:prstGeom prst="rect">
            <a:avLst/>
          </a:prstGeom>
        </p:spPr>
        <p:txBody>
          <a:bodyPr>
            <a:spAutoFit/>
          </a:bodyPr>
          <a:lstStyle/>
          <a:p>
            <a:pPr algn="ctr"/>
            <a:r>
              <a:rPr lang="en-US" b="1" dirty="0"/>
              <a:t>CLASS SYLLABUS</a:t>
            </a:r>
            <a:endParaRPr lang="en-US" dirty="0"/>
          </a:p>
          <a:p>
            <a:pPr algn="ctr"/>
            <a:r>
              <a:rPr lang="en-US" b="1" dirty="0"/>
              <a:t>Spring 2021</a:t>
            </a:r>
            <a:endParaRPr lang="en-US" dirty="0"/>
          </a:p>
          <a:p>
            <a:pPr algn="ctr"/>
            <a:r>
              <a:rPr lang="en-US" b="1" dirty="0"/>
              <a:t> </a:t>
            </a:r>
            <a:endParaRPr lang="en-US" dirty="0"/>
          </a:p>
          <a:p>
            <a:pPr algn="ctr"/>
            <a:r>
              <a:rPr lang="en-US" b="1" dirty="0"/>
              <a:t>POWER ELECTRONICS II</a:t>
            </a:r>
            <a:endParaRPr lang="en-US" dirty="0"/>
          </a:p>
          <a:p>
            <a:pPr algn="ctr"/>
            <a:r>
              <a:rPr lang="en-US" b="1" dirty="0"/>
              <a:t>EEL 6246</a:t>
            </a: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0A9E7BC7-8E41-F446-99F0-9354E557A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36351"/>
            <a:ext cx="9144000" cy="4450132"/>
          </a:xfrm>
          <a:prstGeom prst="rect">
            <a:avLst/>
          </a:prstGeom>
        </p:spPr>
      </p:pic>
    </p:spTree>
    <p:extLst>
      <p:ext uri="{BB962C8B-B14F-4D97-AF65-F5344CB8AC3E}">
        <p14:creationId xmlns:p14="http://schemas.microsoft.com/office/powerpoint/2010/main" val="185907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sz="2800" b="1">
                <a:cs typeface="+mj-cs"/>
              </a:rPr>
              <a:t>Theoretical Efficiency Example</a:t>
            </a:r>
            <a:br>
              <a:rPr lang="en-US" sz="2800" b="1">
                <a:cs typeface="+mj-cs"/>
              </a:rPr>
            </a:br>
            <a:r>
              <a:rPr lang="en-US" sz="2800" b="1">
                <a:cs typeface="+mj-cs"/>
              </a:rPr>
              <a:t>Linear Regulator</a:t>
            </a:r>
            <a:endParaRPr lang="en-US" sz="2800">
              <a:cs typeface="+mj-cs"/>
            </a:endParaRPr>
          </a:p>
        </p:txBody>
      </p:sp>
      <p:sp>
        <p:nvSpPr>
          <p:cNvPr id="93187"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31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857625" cy="186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3190" name="Rectangle 6"/>
          <p:cNvSpPr>
            <a:spLocks noChangeArrowheads="1"/>
          </p:cNvSpPr>
          <p:nvPr/>
        </p:nvSpPr>
        <p:spPr bwMode="auto">
          <a:xfrm>
            <a:off x="685800" y="3048000"/>
            <a:ext cx="78486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Drop resistor inefficient means</a:t>
            </a: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Direct source connection is preferable</a:t>
            </a:r>
          </a:p>
          <a:p>
            <a:pPr marL="342900" indent="-342900">
              <a:spcBef>
                <a:spcPct val="20000"/>
              </a:spcBef>
              <a:buFontTx/>
              <a:buChar char="•"/>
              <a:defRPr/>
            </a:pPr>
            <a:r>
              <a:rPr lang="en-US" b="1">
                <a:solidFill>
                  <a:srgbClr val="000000"/>
                </a:solidFill>
                <a:effectLst>
                  <a:outerShdw blurRad="38100" dist="38100" dir="2700000" algn="tl">
                    <a:srgbClr val="DDDDDD"/>
                  </a:outerShdw>
                </a:effectLst>
                <a:cs typeface="+mn-cs"/>
              </a:rPr>
              <a:t>Try linear regulator </a:t>
            </a:r>
          </a:p>
          <a:p>
            <a:pPr marL="742950" lvl="1" indent="-285750">
              <a:spcBef>
                <a:spcPct val="20000"/>
              </a:spcBef>
              <a:defRPr/>
            </a:pPr>
            <a:r>
              <a:rPr lang="en-US" b="1">
                <a:solidFill>
                  <a:srgbClr val="000000"/>
                </a:solidFill>
                <a:effectLst>
                  <a:outerShdw blurRad="38100" dist="38100" dir="2700000" algn="tl">
                    <a:srgbClr val="DDDDDD"/>
                  </a:outerShdw>
                </a:effectLst>
                <a:cs typeface="+mn-cs"/>
              </a:rPr>
              <a:t>(Similar to implementation 7805, LM317 etc.</a:t>
            </a:r>
            <a:endParaRPr lang="en-US" sz="1800" b="1">
              <a:effectLst>
                <a:outerShdw blurRad="38100" dist="38100" dir="2700000" algn="tl">
                  <a:srgbClr val="DDDDDD"/>
                </a:outerShdw>
              </a:effectLst>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Assume Vce=12V </a:t>
            </a:r>
          </a:p>
          <a:p>
            <a:pPr marL="342900" indent="-342900">
              <a:spcBef>
                <a:spcPct val="20000"/>
              </a:spcBef>
              <a:buFontTx/>
              <a:buChar char="•"/>
              <a:defRPr/>
            </a:pPr>
            <a:r>
              <a:rPr lang="en-US" b="1">
                <a:effectLst>
                  <a:outerShdw blurRad="38100" dist="38100" dir="2700000" algn="tl">
                    <a:srgbClr val="DDDDDD"/>
                  </a:outerShdw>
                </a:effectLst>
                <a:cs typeface="+mn-cs"/>
              </a:rPr>
              <a:t>Pin=Pout+Pnpnloss=24W+24W=50W</a:t>
            </a:r>
          </a:p>
          <a:p>
            <a:pPr marL="342900" indent="-342900">
              <a:spcBef>
                <a:spcPct val="20000"/>
              </a:spcBef>
              <a:buFontTx/>
              <a:buChar char="•"/>
              <a:defRPr/>
            </a:pPr>
            <a:r>
              <a:rPr lang="en-US" b="1">
                <a:effectLst>
                  <a:outerShdw blurRad="38100" dist="38100" dir="2700000" algn="tl">
                    <a:srgbClr val="DDDDDD"/>
                  </a:outerShdw>
                </a:effectLst>
                <a:cs typeface="+mn-cs"/>
              </a:rPr>
              <a:t>η=50%</a:t>
            </a:r>
          </a:p>
          <a:p>
            <a:pPr marL="342900" indent="-342900">
              <a:spcBef>
                <a:spcPct val="20000"/>
              </a:spcBef>
              <a:buFontTx/>
              <a:buChar char="•"/>
              <a:defRPr/>
            </a:pPr>
            <a:endParaRPr lang="en-US" b="1">
              <a:effectLst>
                <a:outerShdw blurRad="38100" dist="38100" dir="2700000" algn="tl">
                  <a:srgbClr val="DDDDDD"/>
                </a:outerShdw>
              </a:effectLst>
              <a:cs typeface="+mn-cs"/>
            </a:endParaRP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pic>
        <p:nvPicPr>
          <p:cNvPr id="931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838200"/>
            <a:ext cx="3124200" cy="177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4918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81000"/>
            <a:ext cx="7772400" cy="1143000"/>
          </a:xfrm>
        </p:spPr>
        <p:txBody>
          <a:bodyPr/>
          <a:lstStyle/>
          <a:p>
            <a:pPr>
              <a:defRPr/>
            </a:pPr>
            <a:r>
              <a:rPr lang="en-US" sz="2800" b="1" dirty="0">
                <a:cs typeface="+mj-cs"/>
              </a:rPr>
              <a:t>Theoretical Efficiency Example</a:t>
            </a:r>
            <a:br>
              <a:rPr lang="en-US" sz="2800" b="1" dirty="0">
                <a:cs typeface="+mj-cs"/>
              </a:rPr>
            </a:br>
            <a:r>
              <a:rPr lang="en-US" sz="2800" b="1" dirty="0">
                <a:cs typeface="+mj-cs"/>
              </a:rPr>
              <a:t>Duty Ratio Controlled Switch</a:t>
            </a:r>
            <a:endParaRPr lang="en-US" sz="2800" dirty="0">
              <a:cs typeface="+mj-cs"/>
            </a:endParaRPr>
          </a:p>
        </p:txBody>
      </p:sp>
      <p:sp>
        <p:nvSpPr>
          <p:cNvPr id="94211"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32422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4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48768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4215" name="Rectangle 7"/>
          <p:cNvSpPr>
            <a:spLocks noChangeArrowheads="1"/>
          </p:cNvSpPr>
          <p:nvPr/>
        </p:nvSpPr>
        <p:spPr bwMode="auto">
          <a:xfrm>
            <a:off x="381000" y="4572000"/>
            <a:ext cx="82296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Instead of operating transistor in active mode try using as switch</a:t>
            </a:r>
          </a:p>
          <a:p>
            <a:pPr marL="342900" indent="-342900">
              <a:spcBef>
                <a:spcPct val="20000"/>
              </a:spcBef>
              <a:buFontTx/>
              <a:buChar char="•"/>
              <a:defRPr/>
            </a:pPr>
            <a:r>
              <a:rPr lang="en-US" b="1">
                <a:effectLst>
                  <a:outerShdw blurRad="38100" dist="38100" dir="2700000" algn="tl">
                    <a:srgbClr val="DDDDDD"/>
                  </a:outerShdw>
                </a:effectLst>
                <a:cs typeface="+mn-cs"/>
              </a:rPr>
              <a:t>Low Pass filter required to extract DC</a:t>
            </a:r>
          </a:p>
          <a:p>
            <a:pPr marL="342900" indent="-342900">
              <a:spcBef>
                <a:spcPct val="20000"/>
              </a:spcBef>
              <a:buFontTx/>
              <a:buChar char="•"/>
              <a:defRPr/>
            </a:pPr>
            <a:r>
              <a:rPr lang="en-US" b="1">
                <a:effectLst>
                  <a:outerShdw blurRad="38100" dist="38100" dir="2700000" algn="tl">
                    <a:srgbClr val="DDDDDD"/>
                  </a:outerShdw>
                </a:effectLst>
                <a:cs typeface="+mn-cs"/>
              </a:rPr>
              <a:t>η=100%</a:t>
            </a:r>
          </a:p>
          <a:p>
            <a:pPr marL="342900" indent="-342900">
              <a:spcBef>
                <a:spcPct val="20000"/>
              </a:spcBef>
              <a:buFontTx/>
              <a:buChar char="•"/>
              <a:defRPr/>
            </a:pPr>
            <a:endParaRPr lang="en-US" b="1">
              <a:effectLst>
                <a:outerShdw blurRad="38100" dist="38100" dir="2700000" algn="tl">
                  <a:srgbClr val="DDDDDD"/>
                </a:outerShdw>
              </a:effectLst>
              <a:cs typeface="+mn-cs"/>
            </a:endParaRP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pic>
        <p:nvPicPr>
          <p:cNvPr id="942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91000"/>
            <a:ext cx="2667000" cy="78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8745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04800"/>
            <a:ext cx="7772400" cy="1143000"/>
          </a:xfrm>
        </p:spPr>
        <p:txBody>
          <a:bodyPr/>
          <a:lstStyle/>
          <a:p>
            <a:pPr>
              <a:defRPr/>
            </a:pPr>
            <a:r>
              <a:rPr lang="en-US" sz="2800" b="1" dirty="0">
                <a:cs typeface="+mj-cs"/>
              </a:rPr>
              <a:t>Circuit Implementation</a:t>
            </a:r>
            <a:br>
              <a:rPr lang="en-US" sz="2800" b="1" dirty="0">
                <a:cs typeface="+mj-cs"/>
              </a:rPr>
            </a:br>
            <a:r>
              <a:rPr lang="en-US" sz="2800" b="1" dirty="0">
                <a:cs typeface="+mj-cs"/>
              </a:rPr>
              <a:t>Duty Ratio Controlled Switch-SPDT</a:t>
            </a:r>
            <a:endParaRPr lang="en-US" sz="2800" dirty="0">
              <a:cs typeface="+mj-cs"/>
            </a:endParaRPr>
          </a:p>
        </p:txBody>
      </p:sp>
      <p:sp>
        <p:nvSpPr>
          <p:cNvPr id="95235"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sp>
        <p:nvSpPr>
          <p:cNvPr id="95243" name="Rectangle 11"/>
          <p:cNvSpPr>
            <a:spLocks noChangeArrowheads="1"/>
          </p:cNvSpPr>
          <p:nvPr/>
        </p:nvSpPr>
        <p:spPr bwMode="auto">
          <a:xfrm>
            <a:off x="990600" y="1143000"/>
            <a:ext cx="81534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742950" lvl="1" indent="-285750">
              <a:spcBef>
                <a:spcPct val="20000"/>
              </a:spcBef>
              <a:defRPr/>
            </a:pPr>
            <a:endParaRPr lang="en-US" b="1">
              <a:effectLst>
                <a:outerShdw blurRad="38100" dist="38100" dir="2700000" algn="tl">
                  <a:srgbClr val="DDDDDD"/>
                </a:outerShdw>
              </a:effectLst>
              <a:cs typeface="+mn-cs"/>
            </a:endParaRPr>
          </a:p>
          <a:p>
            <a:pPr marL="742950" lvl="1" indent="-285750">
              <a:spcBef>
                <a:spcPct val="20000"/>
              </a:spcBef>
              <a:buFontTx/>
              <a:buChar char="–"/>
              <a:defRPr/>
            </a:pPr>
            <a:endParaRPr lang="en-US" b="1">
              <a:effectLst>
                <a:outerShdw blurRad="38100" dist="38100" dir="2700000" algn="tl">
                  <a:srgbClr val="DDDDDD"/>
                </a:outerShdw>
              </a:effectLst>
              <a:cs typeface="+mn-cs"/>
            </a:endParaRPr>
          </a:p>
          <a:p>
            <a:pPr marL="742950" lvl="1" indent="-285750">
              <a:spcBef>
                <a:spcPct val="20000"/>
              </a:spcBef>
              <a:buFontTx/>
              <a:buChar char="–"/>
              <a:defRPr/>
            </a:pPr>
            <a:endParaRPr lang="en-US" b="1">
              <a:effectLst>
                <a:outerShdw blurRad="38100" dist="38100" dir="2700000" algn="tl">
                  <a:srgbClr val="DDDDDD"/>
                </a:outerShdw>
              </a:effectLst>
              <a:cs typeface="+mn-cs"/>
            </a:endParaRPr>
          </a:p>
        </p:txBody>
      </p:sp>
      <p:sp>
        <p:nvSpPr>
          <p:cNvPr id="95244" name="Rectangle 12"/>
          <p:cNvSpPr>
            <a:spLocks noChangeArrowheads="1"/>
          </p:cNvSpPr>
          <p:nvPr/>
        </p:nvSpPr>
        <p:spPr bwMode="auto">
          <a:xfrm>
            <a:off x="2476500" y="25908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9524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3868738"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5246" name="Rectangle 14"/>
          <p:cNvSpPr>
            <a:spLocks noChangeArrowheads="1"/>
          </p:cNvSpPr>
          <p:nvPr/>
        </p:nvSpPr>
        <p:spPr bwMode="auto">
          <a:xfrm>
            <a:off x="0" y="2457450"/>
            <a:ext cx="91440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cs typeface="Times New Roman" charset="0"/>
              </a:rPr>
              <a:t> </a:t>
            </a:r>
            <a:endParaRPr lang="en-US" sz="1200" dirty="0">
              <a:cs typeface="Times New Roman" charset="0"/>
            </a:endParaRPr>
          </a:p>
          <a:p>
            <a:pPr algn="ctr">
              <a:defRPr/>
            </a:pPr>
            <a:r>
              <a:rPr lang="en-US" sz="1200" dirty="0">
                <a:cs typeface="Times New Roman" charset="0"/>
              </a:rPr>
              <a:t> </a:t>
            </a:r>
          </a:p>
          <a:p>
            <a:pPr algn="ctr">
              <a:defRPr/>
            </a:pPr>
            <a:r>
              <a:rPr lang="en-US" sz="1200" dirty="0">
                <a:cs typeface="Times New Roman" charset="0"/>
              </a:rPr>
              <a:t> </a:t>
            </a:r>
          </a:p>
          <a:p>
            <a:pPr>
              <a:defRPr/>
            </a:pPr>
            <a:endParaRPr lang="en-US" dirty="0">
              <a:cs typeface="+mn-cs"/>
            </a:endParaRPr>
          </a:p>
        </p:txBody>
      </p:sp>
      <p:pic>
        <p:nvPicPr>
          <p:cNvPr id="1331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4191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733800"/>
            <a:ext cx="463867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5153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sz="2800" b="1">
                <a:cs typeface="+mj-cs"/>
              </a:rPr>
              <a:t>DC Component</a:t>
            </a:r>
            <a:endParaRPr lang="en-US" sz="2800">
              <a:cs typeface="+mj-cs"/>
            </a:endParaRPr>
          </a:p>
        </p:txBody>
      </p:sp>
      <p:sp>
        <p:nvSpPr>
          <p:cNvPr id="96259" name="Rectangle 3"/>
          <p:cNvSpPr>
            <a:spLocks noGrp="1" noChangeArrowheads="1"/>
          </p:cNvSpPr>
          <p:nvPr>
            <p:ph type="body" sz="half" idx="1"/>
          </p:nvPr>
        </p:nvSpPr>
        <p:spPr/>
        <p:txBody>
          <a:bodyPr/>
          <a:lstStyle/>
          <a:p>
            <a:pPr>
              <a:buFontTx/>
              <a:buNone/>
              <a:defRPr/>
            </a:pPr>
            <a:endParaRPr lang="en-US" sz="1200" i="1">
              <a:cs typeface="+mn-cs"/>
            </a:endParaRPr>
          </a:p>
          <a:p>
            <a:pPr lvl="1">
              <a:buFontTx/>
              <a:buNone/>
              <a:defRPr/>
            </a:pPr>
            <a:endParaRPr lang="en-US" sz="2000" b="1">
              <a:effectLst>
                <a:outerShdw blurRad="38100" dist="38100" dir="2700000" algn="tl">
                  <a:srgbClr val="DDDDDD"/>
                </a:outerShdw>
              </a:effectLst>
            </a:endParaRPr>
          </a:p>
          <a:p>
            <a:pPr lvl="1">
              <a:defRPr/>
            </a:pPr>
            <a:endParaRPr lang="en-US" sz="2000" b="1">
              <a:effectLst>
                <a:outerShdw blurRad="38100" dist="38100" dir="2700000" algn="tl">
                  <a:srgbClr val="DDDDDD"/>
                </a:outerShdw>
              </a:effectLst>
            </a:endParaRPr>
          </a:p>
          <a:p>
            <a:pPr lvl="1">
              <a:defRPr/>
            </a:pPr>
            <a:endParaRPr lang="en-US" sz="2000" b="1">
              <a:effectLst>
                <a:outerShdw blurRad="38100" dist="38100" dir="2700000" algn="tl">
                  <a:srgbClr val="DDDDDD"/>
                </a:outerShdw>
              </a:effectLst>
            </a:endParaRPr>
          </a:p>
        </p:txBody>
      </p:sp>
      <p:pic>
        <p:nvPicPr>
          <p:cNvPr id="96263"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447800" y="990600"/>
            <a:ext cx="6858000" cy="35687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96265"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447800" y="4419600"/>
            <a:ext cx="6248400" cy="2357438"/>
          </a:xfrm>
        </p:spPr>
      </p:pic>
    </p:spTree>
    <p:extLst>
      <p:ext uri="{BB962C8B-B14F-4D97-AF65-F5344CB8AC3E}">
        <p14:creationId xmlns:p14="http://schemas.microsoft.com/office/powerpoint/2010/main" val="3591823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z="2800" b="1">
                <a:cs typeface="+mj-cs"/>
              </a:rPr>
              <a:t>Step Down Converter-Buck</a:t>
            </a:r>
          </a:p>
        </p:txBody>
      </p:sp>
      <p:sp>
        <p:nvSpPr>
          <p:cNvPr id="97283"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562600" cy="214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676400"/>
            <a:ext cx="310515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7288" name="Rectangle 8"/>
          <p:cNvSpPr>
            <a:spLocks noChangeArrowheads="1"/>
          </p:cNvSpPr>
          <p:nvPr/>
        </p:nvSpPr>
        <p:spPr bwMode="auto">
          <a:xfrm>
            <a:off x="533400" y="3352800"/>
            <a:ext cx="82296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Low Pass extracts DC</a:t>
            </a:r>
          </a:p>
          <a:p>
            <a:pPr marL="342900" indent="-342900">
              <a:spcBef>
                <a:spcPct val="20000"/>
              </a:spcBef>
              <a:buFontTx/>
              <a:buChar char="•"/>
              <a:defRPr/>
            </a:pPr>
            <a:r>
              <a:rPr lang="en-US" b="1">
                <a:effectLst>
                  <a:outerShdw blurRad="38100" dist="38100" dir="2700000" algn="tl">
                    <a:srgbClr val="DDDDDD"/>
                  </a:outerShdw>
                </a:effectLst>
                <a:cs typeface="+mn-cs"/>
              </a:rPr>
              <a:t>Position 2 allows for current </a:t>
            </a:r>
            <a:r>
              <a:rPr lang="ja-JP" altLang="en-US" b="1">
                <a:effectLst>
                  <a:outerShdw blurRad="38100" dist="38100" dir="2700000" algn="tl">
                    <a:srgbClr val="DDDDDD"/>
                  </a:outerShdw>
                </a:effectLst>
                <a:latin typeface="Arial"/>
                <a:cs typeface="+mn-cs"/>
              </a:rPr>
              <a:t>“</a:t>
            </a:r>
            <a:r>
              <a:rPr lang="en-US" b="1">
                <a:effectLst>
                  <a:outerShdw blurRad="38100" dist="38100" dir="2700000" algn="tl">
                    <a:srgbClr val="DDDDDD"/>
                  </a:outerShdw>
                </a:effectLst>
                <a:cs typeface="+mn-cs"/>
              </a:rPr>
              <a:t>freewheeling</a:t>
            </a:r>
            <a:r>
              <a:rPr lang="ja-JP" altLang="en-US" b="1">
                <a:effectLst>
                  <a:outerShdw blurRad="38100" dist="38100" dir="2700000" algn="tl">
                    <a:srgbClr val="DDDDDD"/>
                  </a:outerShdw>
                </a:effectLst>
                <a:latin typeface="Arial"/>
                <a:cs typeface="+mn-cs"/>
              </a:rPr>
              <a:t>”</a:t>
            </a:r>
            <a:endParaRPr lang="en-US" b="1">
              <a:effectLst>
                <a:outerShdw blurRad="38100" dist="38100" dir="2700000" algn="tl">
                  <a:srgbClr val="DDDDDD"/>
                </a:outerShdw>
              </a:effectLst>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Vo can be controlled by adjusting D (Switching Period/Frequency Fixed), Vo/Vin = D</a:t>
            </a:r>
          </a:p>
          <a:p>
            <a:pPr marL="342900" indent="-342900">
              <a:spcBef>
                <a:spcPct val="20000"/>
              </a:spcBef>
              <a:buFontTx/>
              <a:buChar char="•"/>
              <a:defRPr/>
            </a:pPr>
            <a:r>
              <a:rPr lang="en-US" b="1">
                <a:effectLst>
                  <a:outerShdw blurRad="38100" dist="38100" dir="2700000" algn="tl">
                    <a:srgbClr val="DDDDDD"/>
                  </a:outerShdw>
                </a:effectLst>
                <a:cs typeface="+mn-cs"/>
              </a:rPr>
              <a:t>Ideally, is no switch/filter loss, η=100%</a:t>
            </a:r>
          </a:p>
          <a:p>
            <a:pPr marL="742950" lvl="1" indent="-285750">
              <a:spcBef>
                <a:spcPct val="20000"/>
              </a:spcBef>
              <a:buFontTx/>
              <a:buChar char="–"/>
              <a:defRPr/>
            </a:pPr>
            <a:r>
              <a:rPr lang="en-US" b="1">
                <a:effectLst>
                  <a:outerShdw blurRad="38100" dist="38100" dir="2700000" algn="tl">
                    <a:srgbClr val="DDDDDD"/>
                  </a:outerShdw>
                </a:effectLst>
                <a:cs typeface="+mn-cs"/>
              </a:rPr>
              <a:t>We assume an ideal switch here</a:t>
            </a: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spTree>
    <p:extLst>
      <p:ext uri="{BB962C8B-B14F-4D97-AF65-F5344CB8AC3E}">
        <p14:creationId xmlns:p14="http://schemas.microsoft.com/office/powerpoint/2010/main" val="3511687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defRPr/>
            </a:pPr>
            <a:r>
              <a:rPr lang="en-US" sz="2800" b="1">
                <a:cs typeface="+mj-cs"/>
              </a:rPr>
              <a:t>Buck Converter</a:t>
            </a:r>
          </a:p>
        </p:txBody>
      </p:sp>
      <p:sp>
        <p:nvSpPr>
          <p:cNvPr id="250890" name="Rectangle 10"/>
          <p:cNvSpPr>
            <a:spLocks noGrp="1" noChangeArrowheads="1"/>
          </p:cNvSpPr>
          <p:nvPr>
            <p:ph type="body" idx="1"/>
          </p:nvPr>
        </p:nvSpPr>
        <p:spPr>
          <a:xfrm>
            <a:off x="5638800" y="914400"/>
            <a:ext cx="3276600" cy="5638800"/>
          </a:xfrm>
        </p:spPr>
        <p:txBody>
          <a:bodyPr/>
          <a:lstStyle/>
          <a:p>
            <a:pPr>
              <a:defRPr/>
            </a:pPr>
            <a:r>
              <a:rPr lang="en-US" sz="2400" b="1">
                <a:effectLst>
                  <a:outerShdw blurRad="38100" dist="38100" dir="2700000" algn="tl">
                    <a:srgbClr val="DDDDDD"/>
                  </a:outerShdw>
                </a:effectLst>
                <a:cs typeface="+mn-cs"/>
              </a:rPr>
              <a:t>Switch Position 2 for allow for uninterrupted inductor current flow</a:t>
            </a:r>
          </a:p>
          <a:p>
            <a:pPr>
              <a:defRPr/>
            </a:pPr>
            <a:r>
              <a:rPr lang="en-US" sz="2400" b="1">
                <a:effectLst>
                  <a:outerShdw blurRad="38100" dist="38100" dir="2700000" algn="tl">
                    <a:srgbClr val="DDDDDD"/>
                  </a:outerShdw>
                </a:effectLst>
                <a:cs typeface="+mn-cs"/>
              </a:rPr>
              <a:t>LPF for smoothing of pulse for constant DC output</a:t>
            </a:r>
          </a:p>
          <a:p>
            <a:pPr>
              <a:defRPr/>
            </a:pPr>
            <a:r>
              <a:rPr lang="en-US" sz="2400" b="1">
                <a:effectLst>
                  <a:outerShdw blurRad="38100" dist="38100" dir="2700000" algn="tl">
                    <a:srgbClr val="DDDDDD"/>
                  </a:outerShdw>
                </a:effectLst>
                <a:cs typeface="+mn-cs"/>
              </a:rPr>
              <a:t>Capacitor hold a DC value for the load when switch in position 1 (Inductor current charge)</a:t>
            </a:r>
          </a:p>
          <a:p>
            <a:pPr>
              <a:defRPr/>
            </a:pPr>
            <a:r>
              <a:rPr lang="en-US" sz="2400" b="1">
                <a:effectLst>
                  <a:outerShdw blurRad="38100" dist="38100" dir="2700000" algn="tl">
                    <a:srgbClr val="DDDDDD"/>
                  </a:outerShdw>
                </a:effectLst>
                <a:cs typeface="+mn-cs"/>
              </a:rPr>
              <a:t>2</a:t>
            </a:r>
            <a:r>
              <a:rPr lang="en-US" sz="2400" b="1" baseline="30000">
                <a:effectLst>
                  <a:outerShdw blurRad="38100" dist="38100" dir="2700000" algn="tl">
                    <a:srgbClr val="DDDDDD"/>
                  </a:outerShdw>
                </a:effectLst>
                <a:cs typeface="+mn-cs"/>
              </a:rPr>
              <a:t>nd</a:t>
            </a:r>
            <a:r>
              <a:rPr lang="en-US" sz="2400" b="1">
                <a:effectLst>
                  <a:outerShdw blurRad="38100" dist="38100" dir="2700000" algn="tl">
                    <a:srgbClr val="DDDDDD"/>
                  </a:outerShdw>
                </a:effectLst>
                <a:cs typeface="+mn-cs"/>
              </a:rPr>
              <a:t> Order-1 L, 1 C</a:t>
            </a:r>
          </a:p>
        </p:txBody>
      </p:sp>
      <p:pic>
        <p:nvPicPr>
          <p:cNvPr id="2048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4343400"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4191000" cy="233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466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a:defRPr/>
            </a:pPr>
            <a:r>
              <a:rPr lang="en-US" sz="2800" b="1">
                <a:cs typeface="+mj-cs"/>
              </a:rPr>
              <a:t>Derivation of Classic Converter </a:t>
            </a:r>
            <a:br>
              <a:rPr lang="en-US" sz="2800" b="1">
                <a:cs typeface="+mj-cs"/>
              </a:rPr>
            </a:br>
            <a:r>
              <a:rPr lang="en-US" sz="2800" b="1">
                <a:cs typeface="+mj-cs"/>
              </a:rPr>
              <a:t>Topologies (2</a:t>
            </a:r>
            <a:r>
              <a:rPr lang="en-US" sz="2800" b="1" baseline="30000">
                <a:cs typeface="+mj-cs"/>
              </a:rPr>
              <a:t>nd</a:t>
            </a:r>
            <a:r>
              <a:rPr lang="en-US" sz="2800" b="1">
                <a:cs typeface="+mj-cs"/>
              </a:rPr>
              <a:t> Order)</a:t>
            </a:r>
          </a:p>
        </p:txBody>
      </p:sp>
      <p:pic>
        <p:nvPicPr>
          <p:cNvPr id="2775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534400" cy="529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2950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304800"/>
            <a:ext cx="7772400" cy="1143000"/>
          </a:xfrm>
        </p:spPr>
        <p:txBody>
          <a:bodyPr/>
          <a:lstStyle/>
          <a:p>
            <a:pPr>
              <a:defRPr/>
            </a:pPr>
            <a:r>
              <a:rPr lang="en-US" sz="2800" b="1" dirty="0">
                <a:cs typeface="+mj-cs"/>
              </a:rPr>
              <a:t>Classic Converter Topologies</a:t>
            </a:r>
          </a:p>
        </p:txBody>
      </p:sp>
      <p:pic>
        <p:nvPicPr>
          <p:cNvPr id="251915"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22375"/>
            <a:ext cx="7467600" cy="5635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114460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152400"/>
            <a:ext cx="7772400" cy="1143000"/>
          </a:xfrm>
        </p:spPr>
        <p:txBody>
          <a:bodyPr/>
          <a:lstStyle/>
          <a:p>
            <a:pPr>
              <a:defRPr/>
            </a:pPr>
            <a:r>
              <a:rPr lang="en-US" sz="2800" b="1" dirty="0">
                <a:cs typeface="+mj-cs"/>
              </a:rPr>
              <a:t>Analysis of Classic </a:t>
            </a:r>
            <a:br>
              <a:rPr lang="en-US" sz="2800" b="1" dirty="0">
                <a:cs typeface="+mj-cs"/>
              </a:rPr>
            </a:br>
            <a:r>
              <a:rPr lang="en-US" sz="2800" b="1" dirty="0">
                <a:cs typeface="+mj-cs"/>
              </a:rPr>
              <a:t>Converter Topologies</a:t>
            </a:r>
          </a:p>
        </p:txBody>
      </p:sp>
      <p:sp>
        <p:nvSpPr>
          <p:cNvPr id="278537" name="Rectangle 9"/>
          <p:cNvSpPr>
            <a:spLocks noGrp="1" noChangeArrowheads="1"/>
          </p:cNvSpPr>
          <p:nvPr>
            <p:ph type="body" idx="1"/>
          </p:nvPr>
        </p:nvSpPr>
        <p:spPr>
          <a:xfrm>
            <a:off x="990600" y="1143000"/>
            <a:ext cx="7391400" cy="5181600"/>
          </a:xfrm>
        </p:spPr>
        <p:txBody>
          <a:bodyPr/>
          <a:lstStyle/>
          <a:p>
            <a:pPr>
              <a:lnSpc>
                <a:spcPct val="90000"/>
              </a:lnSpc>
              <a:defRPr/>
            </a:pPr>
            <a:r>
              <a:rPr lang="en-US" sz="2400" b="1">
                <a:solidFill>
                  <a:srgbClr val="000000"/>
                </a:solidFill>
                <a:effectLst>
                  <a:outerShdw blurRad="38100" dist="38100" dir="2700000" algn="tl">
                    <a:srgbClr val="DDDDDD"/>
                  </a:outerShdw>
                </a:effectLst>
                <a:cs typeface="+mn-cs"/>
              </a:rPr>
              <a:t>Analysis will assume lossless components</a:t>
            </a:r>
          </a:p>
          <a:p>
            <a:pPr>
              <a:lnSpc>
                <a:spcPct val="90000"/>
              </a:lnSpc>
              <a:defRPr/>
            </a:pPr>
            <a:r>
              <a:rPr lang="en-US" sz="2400" b="1">
                <a:solidFill>
                  <a:srgbClr val="000000"/>
                </a:solidFill>
                <a:effectLst>
                  <a:outerShdw blurRad="38100" dist="38100" dir="2700000" algn="tl">
                    <a:srgbClr val="DDDDDD"/>
                  </a:outerShdw>
                </a:effectLst>
                <a:cs typeface="+mn-cs"/>
              </a:rPr>
              <a:t>Exact steady state analysis would involve solution of nonlinear, 2nd Order system, we will simplify to a </a:t>
            </a:r>
            <a:r>
              <a:rPr lang="en-US" sz="2400" b="1" u="sng">
                <a:solidFill>
                  <a:srgbClr val="000000"/>
                </a:solidFill>
                <a:effectLst>
                  <a:outerShdw blurRad="38100" dist="38100" dir="2700000" algn="tl">
                    <a:srgbClr val="DDDDDD"/>
                  </a:outerShdw>
                </a:effectLst>
                <a:cs typeface="+mn-cs"/>
              </a:rPr>
              <a:t>1</a:t>
            </a:r>
            <a:r>
              <a:rPr lang="en-US" sz="2400" b="1" u="sng" baseline="30000">
                <a:solidFill>
                  <a:srgbClr val="000000"/>
                </a:solidFill>
                <a:effectLst>
                  <a:outerShdw blurRad="38100" dist="38100" dir="2700000" algn="tl">
                    <a:srgbClr val="DDDDDD"/>
                  </a:outerShdw>
                </a:effectLst>
                <a:cs typeface="+mn-cs"/>
              </a:rPr>
              <a:t>st</a:t>
            </a:r>
            <a:r>
              <a:rPr lang="en-US" sz="2400" b="1" u="sng">
                <a:solidFill>
                  <a:srgbClr val="000000"/>
                </a:solidFill>
                <a:effectLst>
                  <a:outerShdw blurRad="38100" dist="38100" dir="2700000" algn="tl">
                    <a:srgbClr val="DDDDDD"/>
                  </a:outerShdw>
                </a:effectLst>
                <a:cs typeface="+mn-cs"/>
              </a:rPr>
              <a:t> Order System</a:t>
            </a:r>
            <a:r>
              <a:rPr lang="en-US" sz="2400" b="1">
                <a:solidFill>
                  <a:srgbClr val="000000"/>
                </a:solidFill>
                <a:effectLst>
                  <a:outerShdw blurRad="38100" dist="38100" dir="2700000" algn="tl">
                    <a:srgbClr val="DDDDDD"/>
                  </a:outerShdw>
                </a:effectLst>
                <a:cs typeface="+mn-cs"/>
              </a:rPr>
              <a:t> with:</a:t>
            </a:r>
          </a:p>
          <a:p>
            <a:pPr lvl="1">
              <a:lnSpc>
                <a:spcPct val="90000"/>
              </a:lnSpc>
              <a:defRPr/>
            </a:pPr>
            <a:r>
              <a:rPr lang="en-US" sz="2400" b="1">
                <a:solidFill>
                  <a:srgbClr val="000000"/>
                </a:solidFill>
                <a:effectLst>
                  <a:outerShdw blurRad="38100" dist="38100" dir="2700000" algn="tl">
                    <a:srgbClr val="DDDDDD"/>
                  </a:outerShdw>
                </a:effectLst>
              </a:rPr>
              <a:t>Since RC&gt;&gt;Ts, output voltage nearly constant over switching period</a:t>
            </a:r>
          </a:p>
          <a:p>
            <a:pPr lvl="2">
              <a:lnSpc>
                <a:spcPct val="90000"/>
              </a:lnSpc>
              <a:defRPr/>
            </a:pPr>
            <a:r>
              <a:rPr lang="en-US" sz="2000" b="1">
                <a:solidFill>
                  <a:srgbClr val="000000"/>
                </a:solidFill>
                <a:effectLst>
                  <a:outerShdw blurRad="38100" dist="38100" dir="2700000" algn="tl">
                    <a:srgbClr val="DDDDDD"/>
                  </a:outerShdw>
                </a:effectLst>
              </a:rPr>
              <a:t>Since ripple is assumed small, we assume Vo a constant during analysis (output cap not considered)</a:t>
            </a:r>
          </a:p>
          <a:p>
            <a:pPr>
              <a:lnSpc>
                <a:spcPct val="90000"/>
              </a:lnSpc>
              <a:defRPr/>
            </a:pPr>
            <a:r>
              <a:rPr lang="en-US" sz="2400" b="1">
                <a:solidFill>
                  <a:srgbClr val="000000"/>
                </a:solidFill>
                <a:effectLst>
                  <a:outerShdw blurRad="38100" dist="38100" dir="2700000" algn="tl">
                    <a:srgbClr val="DDDDDD"/>
                  </a:outerShdw>
                </a:effectLst>
                <a:cs typeface="+mn-cs"/>
              </a:rPr>
              <a:t>We assume analysis of converter takes place at after it has reached steady state</a:t>
            </a:r>
          </a:p>
          <a:p>
            <a:pPr lvl="1">
              <a:lnSpc>
                <a:spcPct val="90000"/>
              </a:lnSpc>
              <a:defRPr/>
            </a:pPr>
            <a:r>
              <a:rPr lang="en-US" sz="2400" b="1">
                <a:solidFill>
                  <a:srgbClr val="000000"/>
                </a:solidFill>
                <a:effectLst>
                  <a:outerShdw blurRad="38100" dist="38100" dir="2700000" algn="tl">
                    <a:srgbClr val="DDDDDD"/>
                  </a:outerShdw>
                </a:effectLst>
              </a:rPr>
              <a:t>Since steady state, average inductor voltage equals zero over switching interval (volt-sec balance)</a:t>
            </a:r>
          </a:p>
          <a:p>
            <a:pPr lvl="1">
              <a:lnSpc>
                <a:spcPct val="90000"/>
              </a:lnSpc>
              <a:defRPr/>
            </a:pPr>
            <a:r>
              <a:rPr lang="en-US" sz="2400" b="1">
                <a:solidFill>
                  <a:srgbClr val="000000"/>
                </a:solidFill>
                <a:effectLst>
                  <a:outerShdw blurRad="38100" dist="38100" dir="2700000" algn="tl">
                    <a:srgbClr val="DDDDDD"/>
                  </a:outerShdw>
                </a:effectLst>
              </a:rPr>
              <a:t>Since steady state, average capacitor current over one switching interval equals zero (charge balance) </a:t>
            </a:r>
          </a:p>
        </p:txBody>
      </p:sp>
    </p:spTree>
    <p:extLst>
      <p:ext uri="{BB962C8B-B14F-4D97-AF65-F5344CB8AC3E}">
        <p14:creationId xmlns:p14="http://schemas.microsoft.com/office/powerpoint/2010/main" val="1495412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152400"/>
            <a:ext cx="7772400" cy="1143000"/>
          </a:xfrm>
        </p:spPr>
        <p:txBody>
          <a:bodyPr/>
          <a:lstStyle/>
          <a:p>
            <a:pPr>
              <a:defRPr/>
            </a:pPr>
            <a:r>
              <a:rPr lang="en-US" sz="2800" b="1" dirty="0">
                <a:cs typeface="+mj-cs"/>
              </a:rPr>
              <a:t>Analysis of Classic </a:t>
            </a:r>
            <a:br>
              <a:rPr lang="en-US" sz="2800" b="1" dirty="0">
                <a:cs typeface="+mj-cs"/>
              </a:rPr>
            </a:br>
            <a:r>
              <a:rPr lang="en-US" sz="2800" b="1" dirty="0">
                <a:cs typeface="+mj-cs"/>
              </a:rPr>
              <a:t>Converter Topologies</a:t>
            </a:r>
          </a:p>
        </p:txBody>
      </p:sp>
      <p:sp>
        <p:nvSpPr>
          <p:cNvPr id="279560" name="Rectangle 8"/>
          <p:cNvSpPr>
            <a:spLocks noGrp="1" noChangeArrowheads="1"/>
          </p:cNvSpPr>
          <p:nvPr>
            <p:ph type="body" idx="1"/>
          </p:nvPr>
        </p:nvSpPr>
        <p:spPr>
          <a:xfrm>
            <a:off x="990600" y="1219200"/>
            <a:ext cx="7391400" cy="5334000"/>
          </a:xfrm>
        </p:spPr>
        <p:txBody>
          <a:bodyPr/>
          <a:lstStyle/>
          <a:p>
            <a:pPr>
              <a:defRPr/>
            </a:pPr>
            <a:r>
              <a:rPr lang="en-US" sz="2800" b="1">
                <a:solidFill>
                  <a:srgbClr val="000000"/>
                </a:solidFill>
                <a:effectLst>
                  <a:outerShdw blurRad="38100" dist="38100" dir="2700000" algn="tl">
                    <a:srgbClr val="DDDDDD"/>
                  </a:outerShdw>
                </a:effectLst>
                <a:cs typeface="+mn-cs"/>
              </a:rPr>
              <a:t>The preceding concepts can be expressed in terms of mathematical relations.</a:t>
            </a:r>
          </a:p>
          <a:p>
            <a:pPr>
              <a:defRPr/>
            </a:pPr>
            <a:r>
              <a:rPr lang="en-US" sz="2800" b="1">
                <a:solidFill>
                  <a:srgbClr val="000000"/>
                </a:solidFill>
                <a:effectLst>
                  <a:outerShdw blurRad="38100" dist="38100" dir="2700000" algn="tl">
                    <a:srgbClr val="DDDDDD"/>
                  </a:outerShdw>
                </a:effectLst>
                <a:cs typeface="+mn-cs"/>
              </a:rPr>
              <a:t>These are tools for analysis:</a:t>
            </a:r>
          </a:p>
          <a:p>
            <a:pPr lvl="1">
              <a:defRPr/>
            </a:pPr>
            <a:r>
              <a:rPr lang="en-US" sz="2800" b="1">
                <a:solidFill>
                  <a:srgbClr val="000000"/>
                </a:solidFill>
                <a:effectLst>
                  <a:outerShdw blurRad="38100" dist="38100" dir="2700000" algn="tl">
                    <a:srgbClr val="DDDDDD"/>
                  </a:outerShdw>
                </a:effectLst>
              </a:rPr>
              <a:t>P</a:t>
            </a:r>
            <a:r>
              <a:rPr lang="en-US" sz="2800" b="1" baseline="-25000">
                <a:solidFill>
                  <a:srgbClr val="000000"/>
                </a:solidFill>
                <a:effectLst>
                  <a:outerShdw blurRad="38100" dist="38100" dir="2700000" algn="tl">
                    <a:srgbClr val="DDDDDD"/>
                  </a:outerShdw>
                </a:effectLst>
              </a:rPr>
              <a:t>out</a:t>
            </a:r>
            <a:r>
              <a:rPr lang="en-US" sz="2800" b="1">
                <a:solidFill>
                  <a:srgbClr val="000000"/>
                </a:solidFill>
                <a:effectLst>
                  <a:outerShdw blurRad="38100" dist="38100" dir="2700000" algn="tl">
                    <a:srgbClr val="DDDDDD"/>
                  </a:outerShdw>
                </a:effectLst>
              </a:rPr>
              <a:t>=P</a:t>
            </a:r>
            <a:r>
              <a:rPr lang="en-US" sz="2800" b="1" baseline="-25000">
                <a:solidFill>
                  <a:srgbClr val="000000"/>
                </a:solidFill>
                <a:effectLst>
                  <a:outerShdw blurRad="38100" dist="38100" dir="2700000" algn="tl">
                    <a:srgbClr val="DDDDDD"/>
                  </a:outerShdw>
                </a:effectLst>
              </a:rPr>
              <a:t>in</a:t>
            </a:r>
            <a:r>
              <a:rPr lang="en-US" sz="2800" b="1">
                <a:solidFill>
                  <a:srgbClr val="000000"/>
                </a:solidFill>
                <a:effectLst>
                  <a:outerShdw blurRad="38100" dist="38100" dir="2700000" algn="tl">
                    <a:srgbClr val="DDDDDD"/>
                  </a:outerShdw>
                </a:effectLst>
              </a:rPr>
              <a:t> (Power Conservation)</a:t>
            </a:r>
          </a:p>
          <a:p>
            <a:pPr lvl="1">
              <a:defRPr/>
            </a:pPr>
            <a:r>
              <a:rPr lang="en-US" sz="2800" b="1">
                <a:solidFill>
                  <a:srgbClr val="000000"/>
                </a:solidFill>
                <a:effectLst>
                  <a:outerShdw blurRad="38100" dist="38100" dir="2700000" algn="tl">
                    <a:srgbClr val="DDDDDD"/>
                  </a:outerShdw>
                </a:effectLst>
              </a:rPr>
              <a:t>i</a:t>
            </a:r>
            <a:r>
              <a:rPr lang="en-US" sz="2800" b="1" baseline="-25000">
                <a:solidFill>
                  <a:srgbClr val="000000"/>
                </a:solidFill>
                <a:effectLst>
                  <a:outerShdw blurRad="38100" dist="38100" dir="2700000" algn="tl">
                    <a:srgbClr val="DDDDDD"/>
                  </a:outerShdw>
                </a:effectLst>
              </a:rPr>
              <a:t>L</a:t>
            </a:r>
            <a:r>
              <a:rPr lang="en-US" sz="2800" b="1">
                <a:solidFill>
                  <a:srgbClr val="000000"/>
                </a:solidFill>
                <a:effectLst>
                  <a:outerShdw blurRad="38100" dist="38100" dir="2700000" algn="tl">
                    <a:srgbClr val="DDDDDD"/>
                  </a:outerShdw>
                </a:effectLst>
              </a:rPr>
              <a:t>(t</a:t>
            </a:r>
            <a:r>
              <a:rPr lang="en-US" sz="2800" b="1" baseline="-25000">
                <a:solidFill>
                  <a:srgbClr val="000000"/>
                </a:solidFill>
                <a:effectLst>
                  <a:outerShdw blurRad="38100" dist="38100" dir="2700000" algn="tl">
                    <a:srgbClr val="DDDDDD"/>
                  </a:outerShdw>
                </a:effectLst>
              </a:rPr>
              <a:t>o</a:t>
            </a:r>
            <a:r>
              <a:rPr lang="en-US" sz="2800" b="1">
                <a:solidFill>
                  <a:srgbClr val="000000"/>
                </a:solidFill>
                <a:effectLst>
                  <a:outerShdw blurRad="38100" dist="38100" dir="2700000" algn="tl">
                    <a:srgbClr val="DDDDDD"/>
                  </a:outerShdw>
                </a:effectLst>
              </a:rPr>
              <a:t>)=i</a:t>
            </a:r>
            <a:r>
              <a:rPr lang="en-US" sz="2800" b="1" baseline="-25000">
                <a:solidFill>
                  <a:srgbClr val="000000"/>
                </a:solidFill>
                <a:effectLst>
                  <a:outerShdw blurRad="38100" dist="38100" dir="2700000" algn="tl">
                    <a:srgbClr val="DDDDDD"/>
                  </a:outerShdw>
                </a:effectLst>
              </a:rPr>
              <a:t>L</a:t>
            </a:r>
            <a:r>
              <a:rPr lang="en-US" sz="2800" b="1">
                <a:solidFill>
                  <a:srgbClr val="000000"/>
                </a:solidFill>
                <a:effectLst>
                  <a:outerShdw blurRad="38100" dist="38100" dir="2700000" algn="tl">
                    <a:srgbClr val="DDDDDD"/>
                  </a:outerShdw>
                </a:effectLst>
              </a:rPr>
              <a:t>(t</a:t>
            </a:r>
            <a:r>
              <a:rPr lang="en-US" sz="2800" b="1" baseline="-25000">
                <a:solidFill>
                  <a:srgbClr val="000000"/>
                </a:solidFill>
                <a:effectLst>
                  <a:outerShdw blurRad="38100" dist="38100" dir="2700000" algn="tl">
                    <a:srgbClr val="DDDDDD"/>
                  </a:outerShdw>
                </a:effectLst>
              </a:rPr>
              <a:t>o</a:t>
            </a:r>
            <a:r>
              <a:rPr lang="en-US" sz="2800" b="1">
                <a:solidFill>
                  <a:srgbClr val="000000"/>
                </a:solidFill>
                <a:effectLst>
                  <a:outerShdw blurRad="38100" dist="38100" dir="2700000" algn="tl">
                    <a:srgbClr val="DDDDDD"/>
                  </a:outerShdw>
                </a:effectLst>
              </a:rPr>
              <a:t>+T</a:t>
            </a:r>
            <a:r>
              <a:rPr lang="en-US" sz="2800" b="1" baseline="-25000">
                <a:solidFill>
                  <a:srgbClr val="000000"/>
                </a:solidFill>
                <a:effectLst>
                  <a:outerShdw blurRad="38100" dist="38100" dir="2700000" algn="tl">
                    <a:srgbClr val="DDDDDD"/>
                  </a:outerShdw>
                </a:effectLst>
              </a:rPr>
              <a:t>s</a:t>
            </a:r>
            <a:r>
              <a:rPr lang="en-US" sz="2800" b="1">
                <a:solidFill>
                  <a:srgbClr val="000000"/>
                </a:solidFill>
                <a:effectLst>
                  <a:outerShdw blurRad="38100" dist="38100" dir="2700000" algn="tl">
                    <a:srgbClr val="DDDDDD"/>
                  </a:outerShdw>
                </a:effectLst>
              </a:rPr>
              <a:t>) (Steady State)</a:t>
            </a:r>
          </a:p>
          <a:p>
            <a:pPr lvl="1">
              <a:defRPr/>
            </a:pPr>
            <a:r>
              <a:rPr lang="en-US" sz="2800" b="1">
                <a:solidFill>
                  <a:srgbClr val="000000"/>
                </a:solidFill>
                <a:effectLst>
                  <a:outerShdw blurRad="38100" dist="38100" dir="2700000" algn="tl">
                    <a:srgbClr val="DDDDDD"/>
                  </a:outerShdw>
                </a:effectLst>
              </a:rPr>
              <a:t>I</a:t>
            </a:r>
            <a:r>
              <a:rPr lang="en-US" sz="2800" b="1" baseline="-25000">
                <a:solidFill>
                  <a:srgbClr val="000000"/>
                </a:solidFill>
                <a:effectLst>
                  <a:outerShdw blurRad="38100" dist="38100" dir="2700000" algn="tl">
                    <a:srgbClr val="DDDDDD"/>
                  </a:outerShdw>
                </a:effectLst>
              </a:rPr>
              <a:t>cavg</a:t>
            </a:r>
            <a:r>
              <a:rPr lang="en-US" sz="2800" b="1">
                <a:solidFill>
                  <a:srgbClr val="000000"/>
                </a:solidFill>
                <a:effectLst>
                  <a:outerShdw blurRad="38100" dist="38100" dir="2700000" algn="tl">
                    <a:srgbClr val="DDDDDD"/>
                  </a:outerShdw>
                </a:effectLst>
              </a:rPr>
              <a:t>=0 (Charge Balance)</a:t>
            </a:r>
          </a:p>
          <a:p>
            <a:pPr lvl="1">
              <a:defRPr/>
            </a:pPr>
            <a:endParaRPr lang="en-US" sz="2800" b="1">
              <a:solidFill>
                <a:srgbClr val="000000"/>
              </a:solidFill>
              <a:effectLst>
                <a:outerShdw blurRad="38100" dist="38100" dir="2700000" algn="tl">
                  <a:srgbClr val="DDDDDD"/>
                </a:outerShdw>
              </a:effectLst>
            </a:endParaRPr>
          </a:p>
          <a:p>
            <a:pPr lvl="1">
              <a:defRPr/>
            </a:pPr>
            <a:r>
              <a:rPr lang="en-US" sz="2800" b="1">
                <a:solidFill>
                  <a:srgbClr val="000000"/>
                </a:solidFill>
                <a:effectLst>
                  <a:outerShdw blurRad="38100" dist="38100" dir="2700000" algn="tl">
                    <a:srgbClr val="DDDDDD"/>
                  </a:outerShdw>
                </a:effectLst>
              </a:rPr>
              <a:t>V</a:t>
            </a:r>
            <a:r>
              <a:rPr lang="en-US" sz="2800" b="1" baseline="-25000">
                <a:solidFill>
                  <a:srgbClr val="000000"/>
                </a:solidFill>
                <a:effectLst>
                  <a:outerShdw blurRad="38100" dist="38100" dir="2700000" algn="tl">
                    <a:srgbClr val="DDDDDD"/>
                  </a:outerShdw>
                </a:effectLst>
              </a:rPr>
              <a:t>Lavg</a:t>
            </a:r>
            <a:r>
              <a:rPr lang="en-US" sz="2800" b="1">
                <a:solidFill>
                  <a:srgbClr val="000000"/>
                </a:solidFill>
                <a:effectLst>
                  <a:outerShdw blurRad="38100" dist="38100" dir="2700000" algn="tl">
                    <a:srgbClr val="DDDDDD"/>
                  </a:outerShdw>
                </a:effectLst>
              </a:rPr>
              <a:t>=0 (volt-sec balance)</a:t>
            </a:r>
          </a:p>
          <a:p>
            <a:pPr lvl="1">
              <a:defRPr/>
            </a:pPr>
            <a:endParaRPr lang="en-US" sz="2800" b="1">
              <a:solidFill>
                <a:srgbClr val="000000"/>
              </a:solidFill>
              <a:effectLst>
                <a:outerShdw blurRad="38100" dist="38100" dir="2700000" algn="tl">
                  <a:srgbClr val="DDDDDD"/>
                </a:outerShdw>
              </a:effectLst>
            </a:endParaRPr>
          </a:p>
          <a:p>
            <a:pPr lvl="1">
              <a:defRPr/>
            </a:pPr>
            <a:endParaRPr lang="en-US" sz="2800" b="1">
              <a:solidFill>
                <a:srgbClr val="000000"/>
              </a:solidFill>
              <a:effectLst>
                <a:outerShdw blurRad="38100" dist="38100" dir="2700000" algn="tl">
                  <a:srgbClr val="DDDDDD"/>
                </a:outerShdw>
              </a:effectLst>
            </a:endParaRPr>
          </a:p>
          <a:p>
            <a:pPr lvl="1">
              <a:defRPr/>
            </a:pPr>
            <a:endParaRPr lang="en-US" sz="2800" b="1">
              <a:solidFill>
                <a:srgbClr val="000000"/>
              </a:solidFill>
              <a:effectLst>
                <a:outerShdw blurRad="38100" dist="38100" dir="2700000" algn="tl">
                  <a:srgbClr val="DDDDDD"/>
                </a:outerShdw>
              </a:effectLst>
            </a:endParaRPr>
          </a:p>
        </p:txBody>
      </p:sp>
      <p:pic>
        <p:nvPicPr>
          <p:cNvPr id="2795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33800"/>
            <a:ext cx="3124200" cy="87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795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72000"/>
            <a:ext cx="2895600" cy="101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4056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39980" y="165941"/>
            <a:ext cx="8077200" cy="685800"/>
          </a:xfrm>
        </p:spPr>
        <p:txBody>
          <a:bodyPr/>
          <a:lstStyle/>
          <a:p>
            <a:pPr eaLnBrk="1" hangingPunct="1"/>
            <a:r>
              <a:rPr lang="en-US" sz="2800" dirty="0"/>
              <a:t>Introduction (cont’d)</a:t>
            </a:r>
          </a:p>
        </p:txBody>
      </p:sp>
      <p:pic>
        <p:nvPicPr>
          <p:cNvPr id="4" name="Picture 3" descr="Text&#10;&#10;Description automatically generated">
            <a:extLst>
              <a:ext uri="{FF2B5EF4-FFF2-40B4-BE49-F238E27FC236}">
                <a16:creationId xmlns:a16="http://schemas.microsoft.com/office/drawing/2014/main" id="{A867E3AB-6AC0-AD45-997B-EC6ACE07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8757161" cy="5174986"/>
          </a:xfrm>
          <a:prstGeom prst="rect">
            <a:avLst/>
          </a:prstGeom>
        </p:spPr>
      </p:pic>
      <p:sp>
        <p:nvSpPr>
          <p:cNvPr id="5" name="Rectangle 4">
            <a:extLst>
              <a:ext uri="{FF2B5EF4-FFF2-40B4-BE49-F238E27FC236}">
                <a16:creationId xmlns:a16="http://schemas.microsoft.com/office/drawing/2014/main" id="{C93D442D-29F8-1E40-81CA-E5987C058047}"/>
              </a:ext>
            </a:extLst>
          </p:cNvPr>
          <p:cNvSpPr/>
          <p:nvPr/>
        </p:nvSpPr>
        <p:spPr>
          <a:xfrm>
            <a:off x="990600" y="6297518"/>
            <a:ext cx="7239000" cy="369332"/>
          </a:xfrm>
          <a:prstGeom prst="rect">
            <a:avLst/>
          </a:prstGeom>
        </p:spPr>
        <p:txBody>
          <a:bodyPr wrap="square">
            <a:spAutoFit/>
          </a:bodyPr>
          <a:lstStyle/>
          <a:p>
            <a:r>
              <a:rPr lang="en-US" sz="1800" b="1" i="1" spc="-15" dirty="0">
                <a:solidFill>
                  <a:srgbClr val="FF0000"/>
                </a:solidFill>
                <a:ea typeface="Times New Roman" panose="02020603050405020304" pitchFamily="18" charset="0"/>
              </a:rPr>
              <a:t>All students will be required to present their project individually in class.</a:t>
            </a:r>
            <a:r>
              <a:rPr lang="en-US" sz="1800" dirty="0">
                <a:solidFill>
                  <a:srgbClr val="FF0000"/>
                </a:solidFill>
              </a:rPr>
              <a:t> </a:t>
            </a:r>
          </a:p>
        </p:txBody>
      </p:sp>
    </p:spTree>
    <p:extLst>
      <p:ext uri="{BB962C8B-B14F-4D97-AF65-F5344CB8AC3E}">
        <p14:creationId xmlns:p14="http://schemas.microsoft.com/office/powerpoint/2010/main" val="1951870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0"/>
            <a:ext cx="7772400" cy="1143000"/>
          </a:xfrm>
        </p:spPr>
        <p:txBody>
          <a:bodyPr/>
          <a:lstStyle/>
          <a:p>
            <a:pPr>
              <a:defRPr/>
            </a:pPr>
            <a:r>
              <a:rPr lang="en-US" sz="2800" b="1" dirty="0">
                <a:cs typeface="+mj-cs"/>
              </a:rPr>
              <a:t>Converter Analysis Principle</a:t>
            </a:r>
            <a:br>
              <a:rPr lang="en-US" sz="2800" b="1" dirty="0">
                <a:cs typeface="+mj-cs"/>
              </a:rPr>
            </a:br>
            <a:r>
              <a:rPr lang="en-US" sz="2800" b="1" dirty="0">
                <a:cs typeface="+mj-cs"/>
              </a:rPr>
              <a:t>Small Ripple Approximation</a:t>
            </a:r>
          </a:p>
        </p:txBody>
      </p:sp>
      <p:pic>
        <p:nvPicPr>
          <p:cNvPr id="25602" name="Picture 14"/>
          <p:cNvPicPr>
            <a:picLocks noChangeAspect="1" noChangeArrowheads="1"/>
          </p:cNvPicPr>
          <p:nvPr/>
        </p:nvPicPr>
        <p:blipFill>
          <a:blip r:embed="rId2">
            <a:extLst>
              <a:ext uri="{28A0092B-C50C-407E-A947-70E740481C1C}">
                <a14:useLocalDpi xmlns:a14="http://schemas.microsoft.com/office/drawing/2010/main" val="0"/>
              </a:ext>
            </a:extLst>
          </a:blip>
          <a:srcRect l="29198"/>
          <a:stretch>
            <a:fillRect/>
          </a:stretch>
        </p:blipFill>
        <p:spPr bwMode="auto">
          <a:xfrm>
            <a:off x="1143000" y="1066800"/>
            <a:ext cx="6926263"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5800"/>
            <a:ext cx="785653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486400"/>
            <a:ext cx="206692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096000"/>
            <a:ext cx="108585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295400"/>
            <a:ext cx="20574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676400"/>
            <a:ext cx="240982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981200"/>
            <a:ext cx="22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048000"/>
            <a:ext cx="22193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0"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743200"/>
            <a:ext cx="16192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458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228600"/>
            <a:ext cx="7772400" cy="1143000"/>
          </a:xfrm>
        </p:spPr>
        <p:txBody>
          <a:bodyPr/>
          <a:lstStyle/>
          <a:p>
            <a:pPr>
              <a:defRPr/>
            </a:pPr>
            <a:r>
              <a:rPr lang="en-US" sz="2800" b="1" dirty="0">
                <a:cs typeface="+mj-cs"/>
              </a:rPr>
              <a:t>Converter Analysis Principle </a:t>
            </a:r>
            <a:br>
              <a:rPr lang="en-US" sz="2800" b="1" dirty="0">
                <a:cs typeface="+mj-cs"/>
              </a:rPr>
            </a:br>
            <a:r>
              <a:rPr lang="en-US" sz="2800" b="1" dirty="0">
                <a:cs typeface="+mj-cs"/>
              </a:rPr>
              <a:t>Inductor Volt-Second Balance</a:t>
            </a:r>
          </a:p>
        </p:txBody>
      </p:sp>
      <p:sp>
        <p:nvSpPr>
          <p:cNvPr id="262155" name="Rectangle 11"/>
          <p:cNvSpPr>
            <a:spLocks noChangeArrowheads="1"/>
          </p:cNvSpPr>
          <p:nvPr/>
        </p:nvSpPr>
        <p:spPr bwMode="auto">
          <a:xfrm>
            <a:off x="228600" y="1295400"/>
            <a:ext cx="9144000"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Inductor defining relation</a:t>
            </a:r>
            <a:r>
              <a:rPr lang="en-US" sz="1200" b="1">
                <a:cs typeface="Times New Roman" charset="0"/>
              </a:rPr>
              <a:t> :</a:t>
            </a:r>
          </a:p>
          <a:p>
            <a:pPr eaLnBrk="1" hangingPunct="1">
              <a:defRPr/>
            </a:pPr>
            <a:endParaRPr lang="en-US" sz="1200">
              <a:cs typeface="Times New Roman" charset="0"/>
            </a:endParaRPr>
          </a:p>
          <a:p>
            <a:pPr>
              <a:defRPr/>
            </a:pPr>
            <a:endParaRPr lang="en-US">
              <a:cs typeface="+mn-cs"/>
            </a:endParaRPr>
          </a:p>
        </p:txBody>
      </p:sp>
      <p:sp>
        <p:nvSpPr>
          <p:cNvPr id="262156" name="Rectangle 12"/>
          <p:cNvSpPr>
            <a:spLocks noChangeArrowheads="1"/>
          </p:cNvSpPr>
          <p:nvPr/>
        </p:nvSpPr>
        <p:spPr bwMode="auto">
          <a:xfrm>
            <a:off x="4214813" y="32813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cs typeface="+mn-cs"/>
            </a:endParaRPr>
          </a:p>
        </p:txBody>
      </p:sp>
      <p:graphicFrame>
        <p:nvGraphicFramePr>
          <p:cNvPr id="26628" name="Object 13"/>
          <p:cNvGraphicFramePr>
            <a:graphicFrameLocks noChangeAspect="1"/>
          </p:cNvGraphicFramePr>
          <p:nvPr/>
        </p:nvGraphicFramePr>
        <p:xfrm>
          <a:off x="2514600" y="1600200"/>
          <a:ext cx="1905000" cy="787400"/>
        </p:xfrm>
        <a:graphic>
          <a:graphicData uri="http://schemas.openxmlformats.org/presentationml/2006/ole">
            <mc:AlternateContent xmlns:mc="http://schemas.openxmlformats.org/markup-compatibility/2006">
              <mc:Choice xmlns:v="urn:schemas-microsoft-com:vml" Requires="v">
                <p:oleObj spid="_x0000_s23601" r:id="rId3" imgW="710891" imgH="291973" progId="Equation.3">
                  <p:embed/>
                </p:oleObj>
              </mc:Choice>
              <mc:Fallback>
                <p:oleObj r:id="rId3" imgW="710891"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00200"/>
                        <a:ext cx="19050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2158" name="Rectangle 14"/>
          <p:cNvSpPr>
            <a:spLocks noChangeArrowheads="1"/>
          </p:cNvSpPr>
          <p:nvPr/>
        </p:nvSpPr>
        <p:spPr bwMode="auto">
          <a:xfrm>
            <a:off x="152400" y="2270125"/>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Integrate over one complete switching period :</a:t>
            </a:r>
            <a:r>
              <a:rPr lang="en-US" sz="2000">
                <a:cs typeface="+mn-cs"/>
              </a:rPr>
              <a:t> </a:t>
            </a:r>
          </a:p>
        </p:txBody>
      </p:sp>
      <p:sp>
        <p:nvSpPr>
          <p:cNvPr id="262159" name="Rectangle 15"/>
          <p:cNvSpPr>
            <a:spLocks noChangeArrowheads="1"/>
          </p:cNvSpPr>
          <p:nvPr/>
        </p:nvSpPr>
        <p:spPr bwMode="auto">
          <a:xfrm>
            <a:off x="76200" y="3429000"/>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In periodic steady state, the net change in inductor current is zero :</a:t>
            </a:r>
            <a:r>
              <a:rPr lang="en-US" sz="1200" b="1">
                <a:cs typeface="Times New Roman" charset="0"/>
              </a:rPr>
              <a:t> </a:t>
            </a:r>
            <a:endParaRPr lang="en-US">
              <a:cs typeface="+mn-cs"/>
            </a:endParaRPr>
          </a:p>
        </p:txBody>
      </p:sp>
      <p:sp>
        <p:nvSpPr>
          <p:cNvPr id="262160" name="Rectangle 16"/>
          <p:cNvSpPr>
            <a:spLocks noChangeArrowheads="1"/>
          </p:cNvSpPr>
          <p:nvPr/>
        </p:nvSpPr>
        <p:spPr bwMode="auto">
          <a:xfrm>
            <a:off x="0" y="4648200"/>
            <a:ext cx="9144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Hence, the total area (or volt-seconds) under the inductor voltage </a:t>
            </a:r>
            <a:endParaRPr lang="en-US" sz="2000">
              <a:cs typeface="Times New Roman" charset="0"/>
            </a:endParaRPr>
          </a:p>
          <a:p>
            <a:pPr>
              <a:defRPr/>
            </a:pPr>
            <a:r>
              <a:rPr lang="en-US" sz="2000" b="1">
                <a:cs typeface="Times New Roman" charset="0"/>
              </a:rPr>
              <a:t>waveform is zero whenever the converter operates in steady state.</a:t>
            </a:r>
            <a:endParaRPr lang="en-US" sz="2000">
              <a:cs typeface="Times New Roman" charset="0"/>
            </a:endParaRPr>
          </a:p>
          <a:p>
            <a:pPr>
              <a:defRPr/>
            </a:pPr>
            <a:r>
              <a:rPr lang="en-US" sz="2000" b="1">
                <a:cs typeface="Times New Roman" charset="0"/>
              </a:rPr>
              <a:t>An equivalent form:</a:t>
            </a:r>
            <a:endParaRPr lang="en-US" sz="2000">
              <a:cs typeface="Times New Roman" charset="0"/>
            </a:endParaRPr>
          </a:p>
          <a:p>
            <a:pPr>
              <a:defRPr/>
            </a:pPr>
            <a:endParaRPr lang="en-US" sz="2000">
              <a:cs typeface="+mn-cs"/>
            </a:endParaRPr>
          </a:p>
        </p:txBody>
      </p:sp>
      <p:sp>
        <p:nvSpPr>
          <p:cNvPr id="262161" name="Rectangle 17"/>
          <p:cNvSpPr>
            <a:spLocks noChangeArrowheads="1"/>
          </p:cNvSpPr>
          <p:nvPr/>
        </p:nvSpPr>
        <p:spPr bwMode="auto">
          <a:xfrm>
            <a:off x="0" y="6461125"/>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The average inductor voltage is zero in steady state</a:t>
            </a:r>
            <a:r>
              <a:rPr lang="en-US" sz="1100">
                <a:cs typeface="+mn-cs"/>
              </a:rPr>
              <a:t> </a:t>
            </a:r>
            <a:endParaRPr lang="en-US">
              <a:cs typeface="+mn-cs"/>
            </a:endParaRPr>
          </a:p>
        </p:txBody>
      </p:sp>
      <p:sp>
        <p:nvSpPr>
          <p:cNvPr id="262162" name="Rectangle 18"/>
          <p:cNvSpPr>
            <a:spLocks noChangeArrowheads="1"/>
          </p:cNvSpPr>
          <p:nvPr/>
        </p:nvSpPr>
        <p:spPr bwMode="auto">
          <a:xfrm>
            <a:off x="3929063" y="3257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6634" name="Object 19"/>
          <p:cNvGraphicFramePr>
            <a:graphicFrameLocks noChangeAspect="1"/>
          </p:cNvGraphicFramePr>
          <p:nvPr/>
        </p:nvGraphicFramePr>
        <p:xfrm>
          <a:off x="2209800" y="2667000"/>
          <a:ext cx="3124200" cy="833438"/>
        </p:xfrm>
        <a:graphic>
          <a:graphicData uri="http://schemas.openxmlformats.org/presentationml/2006/ole">
            <mc:AlternateContent xmlns:mc="http://schemas.openxmlformats.org/markup-compatibility/2006">
              <mc:Choice xmlns:v="urn:schemas-microsoft-com:vml" Requires="v">
                <p:oleObj spid="_x0000_s23602" r:id="rId5" imgW="1282700" imgH="342900" progId="Equation.3">
                  <p:embed/>
                </p:oleObj>
              </mc:Choice>
              <mc:Fallback>
                <p:oleObj r:id="rId5" imgW="12827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667000"/>
                        <a:ext cx="3124200"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2164" name="Rectangle 20"/>
          <p:cNvSpPr>
            <a:spLocks noChangeArrowheads="1"/>
          </p:cNvSpPr>
          <p:nvPr/>
        </p:nvSpPr>
        <p:spPr bwMode="auto">
          <a:xfrm>
            <a:off x="4243388" y="3257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6636" name="Object 21"/>
          <p:cNvGraphicFramePr>
            <a:graphicFrameLocks noChangeAspect="1"/>
          </p:cNvGraphicFramePr>
          <p:nvPr/>
        </p:nvGraphicFramePr>
        <p:xfrm>
          <a:off x="2895600" y="3886200"/>
          <a:ext cx="1524000" cy="795338"/>
        </p:xfrm>
        <a:graphic>
          <a:graphicData uri="http://schemas.openxmlformats.org/presentationml/2006/ole">
            <mc:AlternateContent xmlns:mc="http://schemas.openxmlformats.org/markup-compatibility/2006">
              <mc:Choice xmlns:v="urn:schemas-microsoft-com:vml" Requires="v">
                <p:oleObj spid="_x0000_s23603" r:id="rId7" imgW="660113" imgH="342751" progId="Equation.3">
                  <p:embed/>
                </p:oleObj>
              </mc:Choice>
              <mc:Fallback>
                <p:oleObj r:id="rId7" imgW="660113" imgH="34275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886200"/>
                        <a:ext cx="1524000"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2166" name="Rectangle 22"/>
          <p:cNvSpPr>
            <a:spLocks noChangeArrowheads="1"/>
          </p:cNvSpPr>
          <p:nvPr/>
        </p:nvSpPr>
        <p:spPr bwMode="auto">
          <a:xfrm>
            <a:off x="4019550" y="3257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6638" name="Object 23"/>
          <p:cNvGraphicFramePr>
            <a:graphicFrameLocks noChangeAspect="1"/>
          </p:cNvGraphicFramePr>
          <p:nvPr/>
        </p:nvGraphicFramePr>
        <p:xfrm>
          <a:off x="2819400" y="5638800"/>
          <a:ext cx="2514600" cy="779463"/>
        </p:xfrm>
        <a:graphic>
          <a:graphicData uri="http://schemas.openxmlformats.org/presentationml/2006/ole">
            <mc:AlternateContent xmlns:mc="http://schemas.openxmlformats.org/markup-compatibility/2006">
              <mc:Choice xmlns:v="urn:schemas-microsoft-com:vml" Requires="v">
                <p:oleObj spid="_x0000_s23604" name="Equation" r:id="rId9" imgW="1104900" imgH="342900" progId="Equation.3">
                  <p:embed/>
                </p:oleObj>
              </mc:Choice>
              <mc:Fallback>
                <p:oleObj name="Equation" r:id="rId9" imgW="11049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638800"/>
                        <a:ext cx="25146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385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09600" y="228600"/>
            <a:ext cx="7772400" cy="1143000"/>
          </a:xfrm>
        </p:spPr>
        <p:txBody>
          <a:bodyPr/>
          <a:lstStyle/>
          <a:p>
            <a:pPr>
              <a:defRPr/>
            </a:pPr>
            <a:r>
              <a:rPr lang="en-US" sz="2800" b="1">
                <a:cs typeface="+mj-cs"/>
              </a:rPr>
              <a:t>Converter Analysis Principle </a:t>
            </a:r>
            <a:br>
              <a:rPr lang="en-US" sz="2800" b="1">
                <a:cs typeface="+mj-cs"/>
              </a:rPr>
            </a:br>
            <a:r>
              <a:rPr lang="en-US" sz="2800" b="1">
                <a:cs typeface="+mj-cs"/>
              </a:rPr>
              <a:t>Volt-Second Balance </a:t>
            </a:r>
            <a:br>
              <a:rPr lang="en-US" sz="2800" b="1">
                <a:cs typeface="+mj-cs"/>
              </a:rPr>
            </a:br>
            <a:r>
              <a:rPr lang="en-US" sz="2800" b="1">
                <a:cs typeface="+mj-cs"/>
              </a:rPr>
              <a:t>gives Voltage Gain, M</a:t>
            </a:r>
            <a:br>
              <a:rPr lang="en-US" sz="2800" b="1">
                <a:cs typeface="+mj-cs"/>
              </a:rPr>
            </a:br>
            <a:endParaRPr lang="en-US" sz="2800" b="1">
              <a:cs typeface="+mj-cs"/>
            </a:endParaRPr>
          </a:p>
        </p:txBody>
      </p:sp>
      <p:pic>
        <p:nvPicPr>
          <p:cNvPr id="263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763000" cy="4884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63178" name="AutoShape 10"/>
          <p:cNvSpPr>
            <a:spLocks noChangeArrowheads="1"/>
          </p:cNvSpPr>
          <p:nvPr/>
        </p:nvSpPr>
        <p:spPr bwMode="auto">
          <a:xfrm>
            <a:off x="7086600" y="3733800"/>
            <a:ext cx="1447800" cy="1295400"/>
          </a:xfrm>
          <a:prstGeom prst="wedgeEllipseCallout">
            <a:avLst>
              <a:gd name="adj1" fmla="val -49014"/>
              <a:gd name="adj2" fmla="val -70222"/>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r>
              <a:rPr lang="en-US" sz="1800" b="1">
                <a:cs typeface="+mn-cs"/>
              </a:rPr>
              <a:t>Example is for Buck</a:t>
            </a:r>
          </a:p>
        </p:txBody>
      </p:sp>
    </p:spTree>
    <p:extLst>
      <p:ext uri="{BB962C8B-B14F-4D97-AF65-F5344CB8AC3E}">
        <p14:creationId xmlns:p14="http://schemas.microsoft.com/office/powerpoint/2010/main" val="1534363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09600" y="228600"/>
            <a:ext cx="7772400" cy="1143000"/>
          </a:xfrm>
        </p:spPr>
        <p:txBody>
          <a:bodyPr/>
          <a:lstStyle/>
          <a:p>
            <a:pPr>
              <a:defRPr/>
            </a:pPr>
            <a:r>
              <a:rPr lang="en-US" sz="2800" b="1">
                <a:cs typeface="+mj-cs"/>
              </a:rPr>
              <a:t>Converter Analysis Principle</a:t>
            </a:r>
            <a:br>
              <a:rPr lang="en-US" sz="2800" b="1">
                <a:cs typeface="+mj-cs"/>
              </a:rPr>
            </a:br>
            <a:r>
              <a:rPr lang="en-US" sz="2800" b="1">
                <a:cs typeface="+mj-cs"/>
              </a:rPr>
              <a:t>Capacitor Charge Balance </a:t>
            </a:r>
            <a:br>
              <a:rPr lang="en-US" sz="2800" b="1">
                <a:cs typeface="+mj-cs"/>
              </a:rPr>
            </a:br>
            <a:endParaRPr lang="en-US" sz="2800" b="1">
              <a:cs typeface="+mj-cs"/>
            </a:endParaRPr>
          </a:p>
        </p:txBody>
      </p:sp>
      <p:sp>
        <p:nvSpPr>
          <p:cNvPr id="264202" name="Rectangle 10"/>
          <p:cNvSpPr>
            <a:spLocks noChangeArrowheads="1"/>
          </p:cNvSpPr>
          <p:nvPr/>
        </p:nvSpPr>
        <p:spPr bwMode="auto">
          <a:xfrm>
            <a:off x="685800" y="1219200"/>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Capacitor defining relation:</a:t>
            </a:r>
            <a:endParaRPr lang="en-US" sz="2000">
              <a:cs typeface="Times New Roman" charset="0"/>
            </a:endParaRPr>
          </a:p>
          <a:p>
            <a:pPr>
              <a:defRPr/>
            </a:pPr>
            <a:endParaRPr lang="en-US" sz="2000">
              <a:cs typeface="+mn-cs"/>
            </a:endParaRPr>
          </a:p>
        </p:txBody>
      </p:sp>
      <p:sp>
        <p:nvSpPr>
          <p:cNvPr id="264203" name="Rectangle 11"/>
          <p:cNvSpPr>
            <a:spLocks noChangeArrowheads="1"/>
          </p:cNvSpPr>
          <p:nvPr/>
        </p:nvSpPr>
        <p:spPr bwMode="auto">
          <a:xfrm>
            <a:off x="4762500" y="36623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8676" name="Object 12"/>
          <p:cNvGraphicFramePr>
            <a:graphicFrameLocks noChangeAspect="1"/>
          </p:cNvGraphicFramePr>
          <p:nvPr/>
        </p:nvGraphicFramePr>
        <p:xfrm>
          <a:off x="2514600" y="1752600"/>
          <a:ext cx="1752600" cy="755650"/>
        </p:xfrm>
        <a:graphic>
          <a:graphicData uri="http://schemas.openxmlformats.org/presentationml/2006/ole">
            <mc:AlternateContent xmlns:mc="http://schemas.openxmlformats.org/markup-compatibility/2006">
              <mc:Choice xmlns:v="urn:schemas-microsoft-com:vml" Requires="v">
                <p:oleObj spid="_x0000_s25638" r:id="rId3" imgW="685800" imgH="292100" progId="Equation.3">
                  <p:embed/>
                </p:oleObj>
              </mc:Choice>
              <mc:Fallback>
                <p:oleObj r:id="rId3" imgW="6858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52600"/>
                        <a:ext cx="1752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4205" name="Rectangle 13"/>
          <p:cNvSpPr>
            <a:spLocks noChangeArrowheads="1"/>
          </p:cNvSpPr>
          <p:nvPr/>
        </p:nvSpPr>
        <p:spPr bwMode="auto">
          <a:xfrm>
            <a:off x="609600" y="2514600"/>
            <a:ext cx="914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Integrate over one complete switching period</a:t>
            </a:r>
            <a:r>
              <a:rPr lang="en-US" sz="2000">
                <a:cs typeface="+mn-cs"/>
              </a:rPr>
              <a:t> </a:t>
            </a:r>
          </a:p>
        </p:txBody>
      </p:sp>
      <p:sp>
        <p:nvSpPr>
          <p:cNvPr id="264206" name="Rectangle 14"/>
          <p:cNvSpPr>
            <a:spLocks noChangeArrowheads="1"/>
          </p:cNvSpPr>
          <p:nvPr/>
        </p:nvSpPr>
        <p:spPr bwMode="auto">
          <a:xfrm>
            <a:off x="4471988" y="3638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8679" name="Object 15"/>
          <p:cNvGraphicFramePr>
            <a:graphicFrameLocks noChangeAspect="1"/>
          </p:cNvGraphicFramePr>
          <p:nvPr/>
        </p:nvGraphicFramePr>
        <p:xfrm>
          <a:off x="2057400" y="2971800"/>
          <a:ext cx="2895600" cy="784225"/>
        </p:xfrm>
        <a:graphic>
          <a:graphicData uri="http://schemas.openxmlformats.org/presentationml/2006/ole">
            <mc:AlternateContent xmlns:mc="http://schemas.openxmlformats.org/markup-compatibility/2006">
              <mc:Choice xmlns:v="urn:schemas-microsoft-com:vml" Requires="v">
                <p:oleObj spid="_x0000_s25639" r:id="rId5" imgW="1269449" imgH="342751" progId="Equation.3">
                  <p:embed/>
                </p:oleObj>
              </mc:Choice>
              <mc:Fallback>
                <p:oleObj r:id="rId5" imgW="1269449" imgH="3427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289560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4208" name="Rectangle 16"/>
          <p:cNvSpPr>
            <a:spLocks noChangeArrowheads="1"/>
          </p:cNvSpPr>
          <p:nvPr/>
        </p:nvSpPr>
        <p:spPr bwMode="auto">
          <a:xfrm>
            <a:off x="609600" y="3733800"/>
            <a:ext cx="9144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200" b="1">
                <a:cs typeface="Times New Roman" charset="0"/>
              </a:rPr>
              <a:t>I</a:t>
            </a:r>
            <a:r>
              <a:rPr lang="en-US" sz="2000" b="1">
                <a:cs typeface="Times New Roman" charset="0"/>
              </a:rPr>
              <a:t>n periodic steady state, the net change in capacitor voltage is zero:</a:t>
            </a:r>
            <a:endParaRPr lang="en-US" sz="2000">
              <a:cs typeface="Times New Roman" charset="0"/>
            </a:endParaRPr>
          </a:p>
          <a:p>
            <a:pPr>
              <a:defRPr/>
            </a:pPr>
            <a:endParaRPr lang="en-US" sz="2000" b="1">
              <a:cs typeface="Times New Roman" charset="0"/>
            </a:endParaRPr>
          </a:p>
        </p:txBody>
      </p:sp>
      <p:sp>
        <p:nvSpPr>
          <p:cNvPr id="264209" name="Rectangle 17"/>
          <p:cNvSpPr>
            <a:spLocks noChangeArrowheads="1"/>
          </p:cNvSpPr>
          <p:nvPr/>
        </p:nvSpPr>
        <p:spPr bwMode="auto">
          <a:xfrm>
            <a:off x="4586288" y="36385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graphicFrame>
        <p:nvGraphicFramePr>
          <p:cNvPr id="28682" name="Object 18"/>
          <p:cNvGraphicFramePr>
            <a:graphicFrameLocks noChangeAspect="1"/>
          </p:cNvGraphicFramePr>
          <p:nvPr/>
        </p:nvGraphicFramePr>
        <p:xfrm>
          <a:off x="2286000" y="4191000"/>
          <a:ext cx="2362200" cy="779463"/>
        </p:xfrm>
        <a:graphic>
          <a:graphicData uri="http://schemas.openxmlformats.org/presentationml/2006/ole">
            <mc:AlternateContent xmlns:mc="http://schemas.openxmlformats.org/markup-compatibility/2006">
              <mc:Choice xmlns:v="urn:schemas-microsoft-com:vml" Requires="v">
                <p:oleObj spid="_x0000_s25640" name="Equation" r:id="rId7" imgW="1040948" imgH="342751" progId="Equation.3">
                  <p:embed/>
                </p:oleObj>
              </mc:Choice>
              <mc:Fallback>
                <p:oleObj name="Equation" r:id="rId7" imgW="1040948" imgH="34275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91000"/>
                        <a:ext cx="23622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4211" name="Rectangle 19"/>
          <p:cNvSpPr>
            <a:spLocks noChangeArrowheads="1"/>
          </p:cNvSpPr>
          <p:nvPr/>
        </p:nvSpPr>
        <p:spPr bwMode="auto">
          <a:xfrm>
            <a:off x="609600" y="5105400"/>
            <a:ext cx="9144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a:cs typeface="Times New Roman" charset="0"/>
              </a:rPr>
              <a:t>Hence, the area (or charge) under the capacitor current </a:t>
            </a:r>
            <a:endParaRPr lang="en-US" sz="2000">
              <a:cs typeface="Times New Roman" charset="0"/>
            </a:endParaRPr>
          </a:p>
          <a:p>
            <a:pPr>
              <a:defRPr/>
            </a:pPr>
            <a:r>
              <a:rPr lang="en-US" sz="2000" b="1">
                <a:cs typeface="Times New Roman" charset="0"/>
              </a:rPr>
              <a:t>waveform is zero whenever the converter operates in steady state.</a:t>
            </a:r>
            <a:endParaRPr lang="en-US" sz="2000">
              <a:cs typeface="Times New Roman" charset="0"/>
            </a:endParaRPr>
          </a:p>
          <a:p>
            <a:pPr>
              <a:defRPr/>
            </a:pPr>
            <a:r>
              <a:rPr lang="en-US" sz="2000" b="1">
                <a:cs typeface="Times New Roman" charset="0"/>
              </a:rPr>
              <a:t>The average capacitor current is then zero.</a:t>
            </a:r>
            <a:endParaRPr lang="en-US" sz="2000">
              <a:cs typeface="Times New Roman" charset="0"/>
            </a:endParaRPr>
          </a:p>
          <a:p>
            <a:pPr>
              <a:defRPr/>
            </a:pPr>
            <a:endParaRPr lang="en-US" sz="2000">
              <a:cs typeface="+mn-cs"/>
            </a:endParaRPr>
          </a:p>
        </p:txBody>
      </p:sp>
    </p:spTree>
    <p:extLst>
      <p:ext uri="{BB962C8B-B14F-4D97-AF65-F5344CB8AC3E}">
        <p14:creationId xmlns:p14="http://schemas.microsoft.com/office/powerpoint/2010/main" val="287962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457200"/>
            <a:ext cx="8077200" cy="685800"/>
          </a:xfrm>
        </p:spPr>
        <p:txBody>
          <a:bodyPr/>
          <a:lstStyle/>
          <a:p>
            <a:pPr eaLnBrk="1" hangingPunct="1"/>
            <a:r>
              <a:rPr lang="en-US" sz="2800" dirty="0"/>
              <a:t>Introduction (cont’d)</a:t>
            </a:r>
          </a:p>
        </p:txBody>
      </p:sp>
      <p:pic>
        <p:nvPicPr>
          <p:cNvPr id="4" name="Picture 3" descr="Text&#10;&#10;Description automatically generated with medium confidence">
            <a:extLst>
              <a:ext uri="{FF2B5EF4-FFF2-40B4-BE49-F238E27FC236}">
                <a16:creationId xmlns:a16="http://schemas.microsoft.com/office/drawing/2014/main" id="{2506F107-2CF7-9540-9117-F779F5244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3489"/>
            <a:ext cx="9144000" cy="4331021"/>
          </a:xfrm>
          <a:prstGeom prst="rect">
            <a:avLst/>
          </a:prstGeom>
        </p:spPr>
      </p:pic>
    </p:spTree>
    <p:extLst>
      <p:ext uri="{BB962C8B-B14F-4D97-AF65-F5344CB8AC3E}">
        <p14:creationId xmlns:p14="http://schemas.microsoft.com/office/powerpoint/2010/main" val="10484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228600"/>
            <a:ext cx="8077200" cy="685800"/>
          </a:xfrm>
        </p:spPr>
        <p:txBody>
          <a:bodyPr/>
          <a:lstStyle/>
          <a:p>
            <a:pPr eaLnBrk="1" hangingPunct="1"/>
            <a:r>
              <a:rPr lang="en-US" sz="2800" dirty="0"/>
              <a:t>Introduction (cont’d)</a:t>
            </a:r>
          </a:p>
        </p:txBody>
      </p:sp>
      <p:sp>
        <p:nvSpPr>
          <p:cNvPr id="4" name="Slide Number Placeholder 3"/>
          <p:cNvSpPr>
            <a:spLocks noGrp="1"/>
          </p:cNvSpPr>
          <p:nvPr>
            <p:ph type="sldNum" sz="quarter" idx="12"/>
          </p:nvPr>
        </p:nvSpPr>
        <p:spPr>
          <a:xfrm>
            <a:off x="6553200" y="6400800"/>
            <a:ext cx="1905000" cy="457200"/>
          </a:xfrm>
        </p:spPr>
        <p:txBody>
          <a:bodyPr/>
          <a:lstStyle/>
          <a:p>
            <a:pPr>
              <a:defRPr/>
            </a:pPr>
            <a:fld id="{96E4E7AB-DAC9-4177-B413-62033E0ED894}" type="slidenum">
              <a:rPr lang="en-US" smtClean="0"/>
              <a:pPr>
                <a:defRPr/>
              </a:pPr>
              <a:t>7</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394A0122-56A2-EE46-960B-F50A35341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066800"/>
            <a:ext cx="9144000" cy="541843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AE4FF3F-66B1-6240-96F0-85EE0D87698C}"/>
                  </a:ext>
                </a:extLst>
              </p14:cNvPr>
              <p14:cNvContentPartPr/>
              <p14:nvPr/>
            </p14:nvContentPartPr>
            <p14:xfrm>
              <a:off x="2755620" y="5939640"/>
              <a:ext cx="2222280" cy="387000"/>
            </p14:xfrm>
          </p:contentPart>
        </mc:Choice>
        <mc:Fallback>
          <p:pic>
            <p:nvPicPr>
              <p:cNvPr id="3" name="Ink 2">
                <a:extLst>
                  <a:ext uri="{FF2B5EF4-FFF2-40B4-BE49-F238E27FC236}">
                    <a16:creationId xmlns:a16="http://schemas.microsoft.com/office/drawing/2014/main" id="{CAE4FF3F-66B1-6240-96F0-85EE0D87698C}"/>
                  </a:ext>
                </a:extLst>
              </p:cNvPr>
              <p:cNvPicPr/>
              <p:nvPr/>
            </p:nvPicPr>
            <p:blipFill>
              <a:blip r:embed="rId5"/>
              <a:stretch>
                <a:fillRect/>
              </a:stretch>
            </p:blipFill>
            <p:spPr>
              <a:xfrm>
                <a:off x="2692620" y="5877000"/>
                <a:ext cx="2347920" cy="512640"/>
              </a:xfrm>
              <a:prstGeom prst="rect">
                <a:avLst/>
              </a:prstGeom>
            </p:spPr>
          </p:pic>
        </mc:Fallback>
      </mc:AlternateContent>
      <p:sp>
        <p:nvSpPr>
          <p:cNvPr id="2" name="Rectangle 1">
            <a:extLst>
              <a:ext uri="{FF2B5EF4-FFF2-40B4-BE49-F238E27FC236}">
                <a16:creationId xmlns:a16="http://schemas.microsoft.com/office/drawing/2014/main" id="{420AAA8D-3D5C-7744-A877-0BE55FF8FAB1}"/>
              </a:ext>
            </a:extLst>
          </p:cNvPr>
          <p:cNvSpPr/>
          <p:nvPr/>
        </p:nvSpPr>
        <p:spPr>
          <a:xfrm>
            <a:off x="914400" y="5940947"/>
            <a:ext cx="4572000" cy="523220"/>
          </a:xfrm>
          <a:prstGeom prst="rect">
            <a:avLst/>
          </a:prstGeom>
        </p:spPr>
        <p:txBody>
          <a:bodyPr>
            <a:spAutoFit/>
          </a:bodyPr>
          <a:lstStyle/>
          <a:p>
            <a:pPr marL="3200400" marR="0" indent="-1371600" algn="just">
              <a:spcBef>
                <a:spcPts val="0"/>
              </a:spcBef>
              <a:spcAft>
                <a:spcPts val="0"/>
              </a:spcAft>
              <a:tabLst>
                <a:tab pos="-457200" algn="l"/>
                <a:tab pos="0" algn="l"/>
                <a:tab pos="457200" algn="l"/>
                <a:tab pos="914400" algn="l"/>
              </a:tabLst>
            </a:pPr>
            <a:r>
              <a:rPr lang="en-US" b="1" spc="-15" dirty="0">
                <a:solidFill>
                  <a:srgbClr val="000000"/>
                </a:solidFill>
                <a:latin typeface="Helvetica Neue" panose="02000503000000020004" pitchFamily="2" charset="0"/>
              </a:rPr>
              <a:t>Wednesday, April 28, 2021</a:t>
            </a:r>
            <a:endParaRPr lang="en-US" b="1" spc="-15" dirty="0">
              <a:solidFill>
                <a:srgbClr val="000000"/>
              </a:solidFill>
            </a:endParaRPr>
          </a:p>
          <a:p>
            <a:pPr marL="3200400" marR="0" indent="-1371600" algn="just">
              <a:spcBef>
                <a:spcPts val="0"/>
              </a:spcBef>
              <a:spcAft>
                <a:spcPts val="0"/>
              </a:spcAft>
              <a:tabLst>
                <a:tab pos="-457200" algn="l"/>
                <a:tab pos="0" algn="l"/>
                <a:tab pos="457200" algn="l"/>
                <a:tab pos="914400" algn="l"/>
              </a:tabLst>
            </a:pPr>
            <a:r>
              <a:rPr lang="en-US" b="1" spc="-15" dirty="0">
                <a:solidFill>
                  <a:srgbClr val="000000"/>
                </a:solidFill>
                <a:latin typeface="Helvetica Neue" panose="02000503000000020004" pitchFamily="2" charset="0"/>
              </a:rPr>
              <a:t>1:00 PM – 2:00 PM</a:t>
            </a:r>
            <a:endParaRPr lang="en-US" b="1" spc="-15" dirty="0">
              <a:solidFill>
                <a:srgbClr val="000000"/>
              </a:solidFill>
            </a:endParaRPr>
          </a:p>
        </p:txBody>
      </p:sp>
    </p:spTree>
    <p:extLst>
      <p:ext uri="{BB962C8B-B14F-4D97-AF65-F5344CB8AC3E}">
        <p14:creationId xmlns:p14="http://schemas.microsoft.com/office/powerpoint/2010/main" val="87013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609600" y="0"/>
            <a:ext cx="7772400" cy="914400"/>
          </a:xfrm>
          <a:prstGeom prst="rect">
            <a:avLst/>
          </a:prstGeom>
        </p:spPr>
        <p:txBody>
          <a:bodyPr lIns="0" tIns="0" rIns="0" bIns="0">
            <a:normAutofit/>
          </a:bodyPr>
          <a:lstStyle/>
          <a:p>
            <a:pPr lvl="0" defTabSz="640079">
              <a:defRPr sz="1800"/>
            </a:pPr>
            <a:br>
              <a:rPr sz="1679"/>
            </a:br>
            <a:r>
              <a:rPr sz="1960">
                <a:latin typeface="Times New Roman Bold"/>
                <a:ea typeface="Times New Roman Bold"/>
                <a:cs typeface="Times New Roman Bold"/>
                <a:sym typeface="Times New Roman Bold"/>
              </a:rPr>
              <a:t>What is Power Electronics?</a:t>
            </a:r>
            <a:br>
              <a:rPr sz="1960">
                <a:latin typeface="Times New Roman Bold"/>
                <a:ea typeface="Times New Roman Bold"/>
                <a:cs typeface="Times New Roman Bold"/>
                <a:sym typeface="Times New Roman Bold"/>
              </a:rPr>
            </a:br>
            <a:endParaRPr sz="1960">
              <a:latin typeface="Times New Roman Bold"/>
              <a:ea typeface="Times New Roman Bold"/>
              <a:cs typeface="Times New Roman Bold"/>
              <a:sym typeface="Times New Roman Bold"/>
            </a:endParaRPr>
          </a:p>
        </p:txBody>
      </p:sp>
      <p:sp>
        <p:nvSpPr>
          <p:cNvPr id="29" name="Shape 29"/>
          <p:cNvSpPr>
            <a:spLocks noGrp="1"/>
          </p:cNvSpPr>
          <p:nvPr>
            <p:ph type="body" idx="1"/>
          </p:nvPr>
        </p:nvSpPr>
        <p:spPr>
          <a:xfrm>
            <a:off x="685800" y="1600200"/>
            <a:ext cx="7772400" cy="2895600"/>
          </a:xfrm>
          <a:prstGeom prst="rect">
            <a:avLst/>
          </a:prstGeom>
        </p:spPr>
        <p:txBody>
          <a:bodyPr lIns="0" tIns="0" rIns="0" bIns="0">
            <a:normAutofit/>
          </a:bodyPr>
          <a:lstStyle/>
          <a:p>
            <a:pPr marL="457200" lvl="0" indent="-457200" algn="l">
              <a:spcBef>
                <a:spcPts val="500"/>
              </a:spcBef>
              <a:buChar char="•"/>
            </a:pPr>
            <a:r>
              <a:rPr sz="2400" dirty="0">
                <a:latin typeface="Times New Roman Bold"/>
                <a:ea typeface="Times New Roman Bold"/>
                <a:cs typeface="Times New Roman Bold"/>
                <a:sym typeface="Times New Roman Bold"/>
              </a:rPr>
              <a:t>Electronics:</a:t>
            </a:r>
            <a:r>
              <a:rPr sz="2400" dirty="0"/>
              <a:t> Solid State Electronics Devices and their Driving Circuits.</a:t>
            </a:r>
          </a:p>
          <a:p>
            <a:pPr marL="457200" lvl="0" indent="-457200" algn="l">
              <a:spcBef>
                <a:spcPts val="500"/>
              </a:spcBef>
              <a:buChar char="•"/>
            </a:pPr>
            <a:r>
              <a:rPr sz="2400" dirty="0">
                <a:latin typeface="Times New Roman Bold"/>
                <a:ea typeface="Times New Roman Bold"/>
                <a:cs typeface="Times New Roman Bold"/>
                <a:sym typeface="Times New Roman Bold"/>
              </a:rPr>
              <a:t>Power: </a:t>
            </a:r>
            <a:r>
              <a:rPr sz="2400" dirty="0"/>
              <a:t> Static and Dynamic Requirements for Generation, Conversion and Transmission of Power.</a:t>
            </a:r>
          </a:p>
          <a:p>
            <a:pPr marL="457200" lvl="0" indent="-457200" algn="l">
              <a:spcBef>
                <a:spcPts val="500"/>
              </a:spcBef>
              <a:buChar char="•"/>
            </a:pPr>
            <a:r>
              <a:rPr sz="2400" dirty="0">
                <a:latin typeface="Times New Roman Bold"/>
                <a:ea typeface="Times New Roman Bold"/>
                <a:cs typeface="Times New Roman Bold"/>
                <a:sym typeface="Times New Roman Bold"/>
              </a:rPr>
              <a:t>Control:</a:t>
            </a:r>
            <a:r>
              <a:rPr sz="2400" dirty="0"/>
              <a:t> The Steady State and Dynamic Stability of the Closed Loop  system.</a:t>
            </a:r>
          </a:p>
        </p:txBody>
      </p:sp>
      <p:sp>
        <p:nvSpPr>
          <p:cNvPr id="30" name="Shape 30"/>
          <p:cNvSpPr/>
          <p:nvPr/>
        </p:nvSpPr>
        <p:spPr>
          <a:xfrm>
            <a:off x="914400" y="4724400"/>
            <a:ext cx="7239000" cy="17475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defRPr sz="1800"/>
            </a:pPr>
            <a:r>
              <a:rPr sz="2400" b="1">
                <a:latin typeface="Century Schoolbook Bold"/>
                <a:ea typeface="Century Schoolbook Bold"/>
                <a:cs typeface="Century Schoolbook Bold"/>
                <a:sym typeface="Century Schoolbook Bold"/>
              </a:rPr>
              <a:t>POWER ELECTRONICS may be defined as the application of Solid State </a:t>
            </a:r>
            <a:r>
              <a:rPr sz="2400" b="1" u="sng">
                <a:latin typeface="Century Schoolbook Bold"/>
                <a:ea typeface="Century Schoolbook Bold"/>
                <a:cs typeface="Century Schoolbook Bold"/>
                <a:sym typeface="Century Schoolbook Bold"/>
              </a:rPr>
              <a:t>Electronics</a:t>
            </a:r>
            <a:r>
              <a:rPr sz="2400" b="1">
                <a:latin typeface="Century Schoolbook Bold"/>
                <a:ea typeface="Century Schoolbook Bold"/>
                <a:cs typeface="Century Schoolbook Bold"/>
                <a:sym typeface="Century Schoolbook Bold"/>
              </a:rPr>
              <a:t> for the </a:t>
            </a:r>
            <a:r>
              <a:rPr sz="2400" b="1" u="sng">
                <a:latin typeface="Century Schoolbook Bold"/>
                <a:ea typeface="Century Schoolbook Bold"/>
                <a:cs typeface="Century Schoolbook Bold"/>
                <a:sym typeface="Century Schoolbook Bold"/>
              </a:rPr>
              <a:t>Control</a:t>
            </a:r>
            <a:r>
              <a:rPr sz="2400" b="1">
                <a:latin typeface="Century Schoolbook Bold"/>
                <a:ea typeface="Century Schoolbook Bold"/>
                <a:cs typeface="Century Schoolbook Bold"/>
                <a:sym typeface="Century Schoolbook Bold"/>
              </a:rPr>
              <a:t> and conversion of </a:t>
            </a:r>
            <a:r>
              <a:rPr sz="2400" b="1" u="sng">
                <a:latin typeface="Century Schoolbook Bold"/>
                <a:ea typeface="Century Schoolbook Bold"/>
                <a:cs typeface="Century Schoolbook Bold"/>
                <a:sym typeface="Century Schoolbook Bold"/>
              </a:rPr>
              <a:t>Power</a:t>
            </a:r>
            <a:r>
              <a:rPr sz="2400" b="1">
                <a:latin typeface="Century Schoolbook Bold"/>
                <a:ea typeface="Century Schoolbook Bold"/>
                <a:cs typeface="Century Schoolbook Bold"/>
                <a:sym typeface="Century Schoolbook Bold"/>
              </a:rPr>
              <a:t>.</a:t>
            </a:r>
          </a:p>
        </p:txBody>
      </p:sp>
    </p:spTree>
    <p:extLst>
      <p:ext uri="{BB962C8B-B14F-4D97-AF65-F5344CB8AC3E}">
        <p14:creationId xmlns:p14="http://schemas.microsoft.com/office/powerpoint/2010/main" val="7901270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5">
            <a:extLst>
              <a:ext uri="{FF2B5EF4-FFF2-40B4-BE49-F238E27FC236}">
                <a16:creationId xmlns:a16="http://schemas.microsoft.com/office/drawing/2014/main" id="{ED809A3E-3933-3F4C-BBE6-0BF81B337D49}"/>
              </a:ext>
            </a:extLst>
          </p:cNvPr>
          <p:cNvSpPr txBox="1"/>
          <p:nvPr/>
        </p:nvSpPr>
        <p:spPr>
          <a:xfrm>
            <a:off x="1534511" y="359168"/>
            <a:ext cx="7609489" cy="369332"/>
          </a:xfrm>
          <a:prstGeom prst="rect">
            <a:avLst/>
          </a:prstGeom>
        </p:spPr>
        <p:txBody>
          <a:bodyPr vert="horz" wrap="square" lIns="0" tIns="0" rIns="0" bIns="0" rtlCol="0">
            <a:spAutoFit/>
          </a:bodyPr>
          <a:lstStyle/>
          <a:p>
            <a:pPr marL="11397"/>
            <a:r>
              <a:rPr b="1" spc="-18" dirty="0">
                <a:solidFill>
                  <a:srgbClr val="005582"/>
                </a:solidFill>
                <a:latin typeface="Verdana"/>
                <a:cs typeface="Verdana"/>
              </a:rPr>
              <a:t>Po</a:t>
            </a:r>
            <a:r>
              <a:rPr b="1" spc="-31" dirty="0">
                <a:solidFill>
                  <a:srgbClr val="005582"/>
                </a:solidFill>
                <a:latin typeface="Verdana"/>
                <a:cs typeface="Verdana"/>
              </a:rPr>
              <a:t>w</a:t>
            </a:r>
            <a:r>
              <a:rPr b="1" spc="-18" dirty="0">
                <a:solidFill>
                  <a:srgbClr val="005582"/>
                </a:solidFill>
                <a:latin typeface="Verdana"/>
                <a:cs typeface="Verdana"/>
              </a:rPr>
              <a:t>er</a:t>
            </a:r>
            <a:r>
              <a:rPr b="1" dirty="0">
                <a:solidFill>
                  <a:srgbClr val="005582"/>
                </a:solidFill>
                <a:latin typeface="Verdana"/>
                <a:cs typeface="Verdana"/>
              </a:rPr>
              <a:t> </a:t>
            </a:r>
            <a:r>
              <a:rPr b="1" spc="-22" dirty="0">
                <a:solidFill>
                  <a:srgbClr val="005582"/>
                </a:solidFill>
                <a:latin typeface="Verdana"/>
                <a:cs typeface="Verdana"/>
              </a:rPr>
              <a:t>E</a:t>
            </a:r>
            <a:r>
              <a:rPr b="1" spc="-13" dirty="0">
                <a:solidFill>
                  <a:srgbClr val="005582"/>
                </a:solidFill>
                <a:latin typeface="Verdana"/>
                <a:cs typeface="Verdana"/>
              </a:rPr>
              <a:t>lec</a:t>
            </a:r>
            <a:r>
              <a:rPr b="1" spc="-18" dirty="0">
                <a:solidFill>
                  <a:srgbClr val="005582"/>
                </a:solidFill>
                <a:latin typeface="Verdana"/>
                <a:cs typeface="Verdana"/>
              </a:rPr>
              <a:t>tronics</a:t>
            </a:r>
            <a:r>
              <a:rPr b="1" spc="40" dirty="0">
                <a:solidFill>
                  <a:srgbClr val="005582"/>
                </a:solidFill>
                <a:latin typeface="Verdana"/>
                <a:cs typeface="Verdana"/>
              </a:rPr>
              <a:t> </a:t>
            </a:r>
            <a:r>
              <a:rPr b="1" spc="-18" dirty="0">
                <a:solidFill>
                  <a:srgbClr val="005582"/>
                </a:solidFill>
                <a:latin typeface="Verdana"/>
                <a:cs typeface="Verdana"/>
              </a:rPr>
              <a:t>as</a:t>
            </a:r>
            <a:r>
              <a:rPr b="1" spc="9" dirty="0">
                <a:solidFill>
                  <a:srgbClr val="005582"/>
                </a:solidFill>
                <a:latin typeface="Verdana"/>
                <a:cs typeface="Verdana"/>
              </a:rPr>
              <a:t> </a:t>
            </a:r>
            <a:r>
              <a:rPr b="1" spc="-18" dirty="0">
                <a:solidFill>
                  <a:srgbClr val="005582"/>
                </a:solidFill>
                <a:latin typeface="Verdana"/>
                <a:cs typeface="Verdana"/>
              </a:rPr>
              <a:t>an</a:t>
            </a:r>
            <a:r>
              <a:rPr b="1" spc="13" dirty="0">
                <a:solidFill>
                  <a:srgbClr val="005582"/>
                </a:solidFill>
                <a:latin typeface="Verdana"/>
                <a:cs typeface="Verdana"/>
              </a:rPr>
              <a:t> </a:t>
            </a:r>
            <a:r>
              <a:rPr b="1" spc="-22" dirty="0">
                <a:solidFill>
                  <a:srgbClr val="005582"/>
                </a:solidFill>
                <a:latin typeface="Verdana"/>
                <a:cs typeface="Verdana"/>
              </a:rPr>
              <a:t>E</a:t>
            </a:r>
            <a:r>
              <a:rPr b="1" spc="-18" dirty="0">
                <a:solidFill>
                  <a:srgbClr val="005582"/>
                </a:solidFill>
                <a:latin typeface="Verdana"/>
                <a:cs typeface="Verdana"/>
              </a:rPr>
              <a:t>nabler</a:t>
            </a:r>
            <a:r>
              <a:rPr lang="en-US" b="1" spc="-18" dirty="0">
                <a:solidFill>
                  <a:srgbClr val="005582"/>
                </a:solidFill>
                <a:latin typeface="Verdana"/>
                <a:cs typeface="Verdana"/>
              </a:rPr>
              <a:t> Technology</a:t>
            </a:r>
            <a:endParaRPr dirty="0">
              <a:latin typeface="Verdana"/>
              <a:cs typeface="Verdana"/>
            </a:endParaRPr>
          </a:p>
        </p:txBody>
      </p:sp>
      <p:sp>
        <p:nvSpPr>
          <p:cNvPr id="6" name="object 52">
            <a:extLst>
              <a:ext uri="{FF2B5EF4-FFF2-40B4-BE49-F238E27FC236}">
                <a16:creationId xmlns:a16="http://schemas.microsoft.com/office/drawing/2014/main" id="{660F1A35-F413-9542-A2DA-EC264FE31278}"/>
              </a:ext>
            </a:extLst>
          </p:cNvPr>
          <p:cNvSpPr txBox="1"/>
          <p:nvPr/>
        </p:nvSpPr>
        <p:spPr>
          <a:xfrm>
            <a:off x="672662" y="1600200"/>
            <a:ext cx="7914290" cy="4727448"/>
          </a:xfrm>
          <a:prstGeom prst="rect">
            <a:avLst/>
          </a:prstGeom>
        </p:spPr>
        <p:txBody>
          <a:bodyPr vert="horz" wrap="square" lIns="0" tIns="0" rIns="0" bIns="0" rtlCol="0">
            <a:spAutoFit/>
          </a:bodyPr>
          <a:lstStyle/>
          <a:p>
            <a:pPr marL="298450" marR="5080" indent="-285750">
              <a:lnSpc>
                <a:spcPct val="95500"/>
              </a:lnSpc>
              <a:buFont typeface="Wingdings" charset="2"/>
              <a:buChar char="u"/>
            </a:pPr>
            <a:r>
              <a:rPr lang="en-US" sz="2000" b="1" spc="-10" dirty="0"/>
              <a:t>Power electronics is considered as one of the most vibrant technology sectors due to ever increasing applications in renewable energy, computing, sensing and communication, IoT and because of its overlap with many other industry verticals. </a:t>
            </a:r>
          </a:p>
          <a:p>
            <a:pPr marL="298450" marR="5080" indent="-285750">
              <a:lnSpc>
                <a:spcPct val="95500"/>
              </a:lnSpc>
              <a:buFont typeface="Wingdings" charset="2"/>
              <a:buChar char="u"/>
            </a:pPr>
            <a:endParaRPr lang="en-US" sz="2000" b="1" spc="-10" dirty="0"/>
          </a:p>
          <a:p>
            <a:pPr marL="298450" marR="5080" indent="-285750">
              <a:lnSpc>
                <a:spcPct val="95500"/>
              </a:lnSpc>
              <a:buFont typeface="Wingdings" charset="2"/>
              <a:buChar char="u"/>
            </a:pPr>
            <a:r>
              <a:rPr lang="en-US" sz="2000" b="1" spc="-10" dirty="0"/>
              <a:t>From interfacing a mobile phone battery, hybrid cars wheels, power plant power generation and distribution to a nuclear reactor.</a:t>
            </a:r>
          </a:p>
          <a:p>
            <a:pPr marL="12700" marR="5080">
              <a:lnSpc>
                <a:spcPct val="95500"/>
              </a:lnSpc>
            </a:pPr>
            <a:endParaRPr lang="en-US" sz="2000" b="1" spc="-10" dirty="0"/>
          </a:p>
          <a:p>
            <a:pPr marL="298450" marR="5080" indent="-285750">
              <a:lnSpc>
                <a:spcPct val="95500"/>
              </a:lnSpc>
              <a:buFont typeface="Wingdings" charset="2"/>
              <a:buChar char="u"/>
            </a:pPr>
            <a:r>
              <a:rPr lang="en-US" sz="2000" b="1" spc="-10" dirty="0"/>
              <a:t>Require efficient power handling, from </a:t>
            </a:r>
            <a:r>
              <a:rPr lang="en-US" sz="2000" b="1" spc="-10" dirty="0" err="1"/>
              <a:t>mW</a:t>
            </a:r>
            <a:r>
              <a:rPr lang="en-US" sz="2000" b="1" spc="-10" dirty="0"/>
              <a:t> to GW!</a:t>
            </a:r>
          </a:p>
          <a:p>
            <a:pPr marL="12700" marR="5080">
              <a:lnSpc>
                <a:spcPct val="95500"/>
              </a:lnSpc>
            </a:pPr>
            <a:endParaRPr lang="en-US" sz="2000" spc="-10" dirty="0"/>
          </a:p>
          <a:p>
            <a:pPr marL="298450" marR="5080" indent="-285750">
              <a:lnSpc>
                <a:spcPct val="95500"/>
              </a:lnSpc>
              <a:buFont typeface="Wingdings" charset="2"/>
              <a:buChar char="u"/>
            </a:pPr>
            <a:endParaRPr lang="en-US" sz="2000" b="1" spc="-10" dirty="0"/>
          </a:p>
          <a:p>
            <a:pPr marL="298450" marR="5080" indent="-285750">
              <a:lnSpc>
                <a:spcPct val="95500"/>
              </a:lnSpc>
              <a:buFont typeface="Wingdings" charset="2"/>
              <a:buChar char="u"/>
            </a:pPr>
            <a:r>
              <a:rPr lang="en-US" sz="2000" b="1" spc="-10" dirty="0"/>
              <a:t>To f</a:t>
            </a:r>
            <a:r>
              <a:rPr sz="2000" b="1" spc="-5" dirty="0"/>
              <a:t>a</a:t>
            </a:r>
            <a:r>
              <a:rPr sz="2000" b="1" spc="-10" dirty="0"/>
              <a:t>ci</a:t>
            </a:r>
            <a:r>
              <a:rPr sz="2000" b="1" dirty="0"/>
              <a:t>l</a:t>
            </a:r>
            <a:r>
              <a:rPr sz="2000" b="1" spc="-10" dirty="0"/>
              <a:t>ita</a:t>
            </a:r>
            <a:r>
              <a:rPr sz="2000" b="1" spc="0" dirty="0"/>
              <a:t>t</a:t>
            </a:r>
            <a:r>
              <a:rPr sz="2000" b="1" spc="-15" dirty="0"/>
              <a:t>e</a:t>
            </a:r>
            <a:r>
              <a:rPr sz="2000" b="1" dirty="0"/>
              <a:t> </a:t>
            </a:r>
            <a:r>
              <a:rPr sz="2000" b="1" spc="-5" dirty="0"/>
              <a:t>th</a:t>
            </a:r>
            <a:r>
              <a:rPr sz="2000" b="1" spc="-10" dirty="0"/>
              <a:t>e</a:t>
            </a:r>
            <a:r>
              <a:rPr sz="2000" b="1" dirty="0"/>
              <a:t> </a:t>
            </a:r>
            <a:r>
              <a:rPr sz="2000" b="1" u="sng" spc="-10" dirty="0"/>
              <a:t>tra</a:t>
            </a:r>
            <a:r>
              <a:rPr sz="2000" b="1" u="sng" spc="-5" dirty="0"/>
              <a:t>n</a:t>
            </a:r>
            <a:r>
              <a:rPr sz="2000" b="1" u="sng" spc="-15" dirty="0"/>
              <a:t>sf</a:t>
            </a:r>
            <a:r>
              <a:rPr sz="2000" b="1" u="sng" spc="-5" dirty="0"/>
              <a:t>e</a:t>
            </a:r>
            <a:r>
              <a:rPr sz="2000" b="1" u="sng" spc="-10" dirty="0"/>
              <a:t>r</a:t>
            </a:r>
            <a:r>
              <a:rPr sz="2000" b="1" u="sng" dirty="0"/>
              <a:t> </a:t>
            </a:r>
            <a:r>
              <a:rPr lang="en-US" sz="2000" b="1" u="sng" dirty="0"/>
              <a:t>and conditioning </a:t>
            </a:r>
            <a:r>
              <a:rPr sz="2000" b="1" spc="-5" dirty="0"/>
              <a:t>o</a:t>
            </a:r>
            <a:r>
              <a:rPr sz="2000" b="1" spc="-10" dirty="0"/>
              <a:t>f</a:t>
            </a:r>
            <a:r>
              <a:rPr sz="2000" b="1" dirty="0"/>
              <a:t> </a:t>
            </a:r>
            <a:r>
              <a:rPr sz="2000" b="1" spc="-5" dirty="0"/>
              <a:t>po</a:t>
            </a:r>
            <a:r>
              <a:rPr sz="2000" b="1" spc="-10" dirty="0"/>
              <a:t>wer</a:t>
            </a:r>
            <a:r>
              <a:rPr sz="2000" b="1" dirty="0"/>
              <a:t> </a:t>
            </a:r>
            <a:r>
              <a:rPr sz="2000" b="1" spc="-10" dirty="0"/>
              <a:t>from</a:t>
            </a:r>
            <a:r>
              <a:rPr sz="2000" b="1" dirty="0"/>
              <a:t> </a:t>
            </a:r>
            <a:r>
              <a:rPr sz="2000" b="1" spc="-5" dirty="0"/>
              <a:t>th</a:t>
            </a:r>
            <a:r>
              <a:rPr sz="2000" b="1" spc="-10" dirty="0"/>
              <a:t>e</a:t>
            </a:r>
            <a:r>
              <a:rPr sz="2000" b="1" spc="10" dirty="0"/>
              <a:t> </a:t>
            </a:r>
            <a:r>
              <a:rPr sz="2000" b="1" spc="-15" dirty="0"/>
              <a:t>s</a:t>
            </a:r>
            <a:r>
              <a:rPr sz="2000" b="1" spc="-5" dirty="0"/>
              <a:t>ou</a:t>
            </a:r>
            <a:r>
              <a:rPr sz="2000" b="1" spc="-15" dirty="0"/>
              <a:t>r</a:t>
            </a:r>
            <a:r>
              <a:rPr sz="2000" b="1" spc="-10" dirty="0"/>
              <a:t>ce</a:t>
            </a:r>
            <a:r>
              <a:rPr sz="2000" b="1" dirty="0"/>
              <a:t> t</a:t>
            </a:r>
            <a:r>
              <a:rPr sz="2000" b="1" spc="-10" dirty="0"/>
              <a:t>o</a:t>
            </a:r>
            <a:r>
              <a:rPr sz="2000" b="1" dirty="0"/>
              <a:t> </a:t>
            </a:r>
            <a:r>
              <a:rPr sz="2000" b="1" spc="-5" dirty="0"/>
              <a:t>th</a:t>
            </a:r>
            <a:r>
              <a:rPr sz="2000" b="1" spc="-10" dirty="0"/>
              <a:t>e</a:t>
            </a:r>
            <a:r>
              <a:rPr sz="2000" b="1" spc="-5" dirty="0"/>
              <a:t> lo</a:t>
            </a:r>
            <a:r>
              <a:rPr sz="2000" b="1" spc="-10" dirty="0"/>
              <a:t>ad</a:t>
            </a:r>
            <a:r>
              <a:rPr lang="en-US" sz="2000" b="1" spc="-10" dirty="0"/>
              <a:t>.</a:t>
            </a:r>
          </a:p>
          <a:p>
            <a:pPr marL="298450" marR="5080" indent="-285750">
              <a:lnSpc>
                <a:spcPct val="95500"/>
              </a:lnSpc>
              <a:buFont typeface="Wingdings" charset="2"/>
              <a:buChar char="u"/>
            </a:pPr>
            <a:endParaRPr lang="en-US" sz="2000" b="1" spc="-10" dirty="0"/>
          </a:p>
          <a:p>
            <a:pPr marL="298450" marR="5080" indent="-285750">
              <a:lnSpc>
                <a:spcPct val="95500"/>
              </a:lnSpc>
              <a:buFont typeface="Wingdings" charset="2"/>
              <a:buChar char="u"/>
            </a:pPr>
            <a:r>
              <a:rPr lang="en-US" sz="2000" b="1" spc="-10" dirty="0"/>
              <a:t>To be </a:t>
            </a:r>
            <a:r>
              <a:rPr sz="2000" b="1" spc="-10" dirty="0"/>
              <a:t>a</a:t>
            </a:r>
            <a:r>
              <a:rPr sz="2000" b="1" spc="-15" dirty="0"/>
              <a:t>c</a:t>
            </a:r>
            <a:r>
              <a:rPr sz="2000" b="1" spc="-10" dirty="0"/>
              <a:t>hieved</a:t>
            </a:r>
            <a:r>
              <a:rPr sz="2000" b="1" spc="5" dirty="0"/>
              <a:t> </a:t>
            </a:r>
            <a:r>
              <a:rPr lang="en-US" sz="2000" b="1" spc="5" dirty="0"/>
              <a:t>with less </a:t>
            </a:r>
            <a:r>
              <a:rPr lang="en-US" sz="2000" b="1" u="sng" spc="5" dirty="0"/>
              <a:t>cost</a:t>
            </a:r>
            <a:r>
              <a:rPr lang="en-US" sz="2000" b="1" spc="5" dirty="0"/>
              <a:t>, </a:t>
            </a:r>
            <a:r>
              <a:rPr sz="2000" b="1" spc="-10" dirty="0"/>
              <a:t>hi</a:t>
            </a:r>
            <a:r>
              <a:rPr sz="2000" b="1" spc="-15" dirty="0"/>
              <a:t>g</a:t>
            </a:r>
            <a:r>
              <a:rPr sz="2000" b="1" spc="-10" dirty="0"/>
              <a:t>h</a:t>
            </a:r>
            <a:r>
              <a:rPr sz="2000" b="1" spc="5" dirty="0"/>
              <a:t> </a:t>
            </a:r>
            <a:r>
              <a:rPr sz="2000" b="1" spc="-15" dirty="0"/>
              <a:t>e</a:t>
            </a:r>
            <a:r>
              <a:rPr sz="2000" b="1" spc="-5" dirty="0"/>
              <a:t>ner</a:t>
            </a:r>
            <a:r>
              <a:rPr sz="2000" b="1" spc="-20" dirty="0"/>
              <a:t>g</a:t>
            </a:r>
            <a:r>
              <a:rPr sz="2000" b="1" spc="0" dirty="0"/>
              <a:t>y</a:t>
            </a:r>
            <a:r>
              <a:rPr sz="2000" b="1" spc="-5" dirty="0"/>
              <a:t>-</a:t>
            </a:r>
            <a:r>
              <a:rPr sz="2000" b="1" u="sng" spc="-15" dirty="0"/>
              <a:t>e</a:t>
            </a:r>
            <a:r>
              <a:rPr sz="2000" b="1" u="sng" spc="-5" dirty="0"/>
              <a:t>ffi</a:t>
            </a:r>
            <a:r>
              <a:rPr sz="2000" b="1" u="sng" spc="-15" dirty="0"/>
              <a:t>c</a:t>
            </a:r>
            <a:r>
              <a:rPr sz="2000" b="1" u="sng" spc="-5" dirty="0"/>
              <a:t>ien</a:t>
            </a:r>
            <a:r>
              <a:rPr sz="2000" b="1" u="sng" spc="-15" dirty="0"/>
              <a:t>c</a:t>
            </a:r>
            <a:r>
              <a:rPr sz="2000" b="1" u="sng" spc="-10" dirty="0"/>
              <a:t>y</a:t>
            </a:r>
            <a:r>
              <a:rPr lang="en-US" sz="2000" b="1" spc="-10" dirty="0"/>
              <a:t>, </a:t>
            </a:r>
            <a:r>
              <a:rPr lang="en-US" sz="2000" b="1" spc="5" dirty="0"/>
              <a:t>h</a:t>
            </a:r>
            <a:r>
              <a:rPr sz="2000" b="1" spc="-20" dirty="0"/>
              <a:t>i</a:t>
            </a:r>
            <a:r>
              <a:rPr sz="2000" b="1" spc="-5" dirty="0"/>
              <a:t>g</a:t>
            </a:r>
            <a:r>
              <a:rPr sz="2000" b="1" spc="-10" dirty="0"/>
              <a:t>h</a:t>
            </a:r>
            <a:r>
              <a:rPr sz="2000" b="1" spc="5" dirty="0"/>
              <a:t> </a:t>
            </a:r>
            <a:r>
              <a:rPr sz="2000" b="1" u="sng" spc="-15" dirty="0"/>
              <a:t>p</a:t>
            </a:r>
            <a:r>
              <a:rPr sz="2000" b="1" u="sng" spc="-5" dirty="0"/>
              <a:t>ow</a:t>
            </a:r>
            <a:r>
              <a:rPr sz="2000" b="1" u="sng" spc="-15" dirty="0"/>
              <a:t>e</a:t>
            </a:r>
            <a:r>
              <a:rPr sz="2000" b="1" u="sng" spc="-10" dirty="0"/>
              <a:t>r</a:t>
            </a:r>
            <a:r>
              <a:rPr sz="2000" b="1" u="sng" spc="5" dirty="0"/>
              <a:t> </a:t>
            </a:r>
            <a:r>
              <a:rPr sz="2000" b="1" u="sng" spc="-5" dirty="0"/>
              <a:t>d</a:t>
            </a:r>
            <a:r>
              <a:rPr sz="2000" b="1" u="sng" spc="-15" dirty="0"/>
              <a:t>e</a:t>
            </a:r>
            <a:r>
              <a:rPr sz="2000" b="1" u="sng" spc="-5" dirty="0"/>
              <a:t>n</a:t>
            </a:r>
            <a:r>
              <a:rPr sz="2000" b="1" u="sng" spc="-15" dirty="0"/>
              <a:t>s</a:t>
            </a:r>
            <a:r>
              <a:rPr sz="2000" b="1" u="sng" dirty="0"/>
              <a:t>it</a:t>
            </a:r>
            <a:r>
              <a:rPr sz="2000" b="1" u="sng" spc="-10" dirty="0"/>
              <a:t>y</a:t>
            </a:r>
            <a:r>
              <a:rPr lang="en-US" sz="2000" b="1" spc="5" dirty="0"/>
              <a:t>, high </a:t>
            </a:r>
            <a:r>
              <a:rPr lang="en-US" sz="2000" b="1" u="sng" spc="5" dirty="0"/>
              <a:t>reliability</a:t>
            </a:r>
            <a:r>
              <a:rPr lang="en-US" sz="2000" b="1" spc="5" dirty="0"/>
              <a:t> and </a:t>
            </a:r>
            <a:r>
              <a:rPr lang="en-US" sz="2000" b="1" u="sng" spc="5" dirty="0"/>
              <a:t>neatly</a:t>
            </a:r>
            <a:r>
              <a:rPr sz="2000" b="1" spc="-15" dirty="0"/>
              <a:t>.</a:t>
            </a:r>
            <a:endParaRPr sz="2000" b="1" dirty="0"/>
          </a:p>
        </p:txBody>
      </p:sp>
    </p:spTree>
    <p:extLst>
      <p:ext uri="{BB962C8B-B14F-4D97-AF65-F5344CB8AC3E}">
        <p14:creationId xmlns:p14="http://schemas.microsoft.com/office/powerpoint/2010/main" val="2713194958"/>
      </p:ext>
    </p:extLst>
  </p:cSld>
  <p:clrMapOvr>
    <a:masterClrMapping/>
  </p:clrMapOvr>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8087</TotalTime>
  <Words>1988</Words>
  <Application>Microsoft Macintosh PowerPoint</Application>
  <PresentationFormat>On-screen Show (4:3)</PresentationFormat>
  <Paragraphs>331</Paragraphs>
  <Slides>53</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5" baseType="lpstr">
      <vt:lpstr>Arial</vt:lpstr>
      <vt:lpstr>Calibri</vt:lpstr>
      <vt:lpstr>Century Schoolbook Bold</vt:lpstr>
      <vt:lpstr>Helvetica Neue</vt:lpstr>
      <vt:lpstr>Times New Roman</vt:lpstr>
      <vt:lpstr>Times New Roman Bold</vt:lpstr>
      <vt:lpstr>Verdana</vt:lpstr>
      <vt:lpstr>Wingdings</vt:lpstr>
      <vt:lpstr>Default Design</vt:lpstr>
      <vt:lpstr>VISIO</vt:lpstr>
      <vt:lpstr>Equation.3</vt:lpstr>
      <vt:lpstr>Equation</vt:lpstr>
      <vt:lpstr>EEL 6246 POWER ELECTRONICS II    Issa Batarseh  </vt:lpstr>
      <vt:lpstr>PowerPoint Presentation</vt:lpstr>
      <vt:lpstr>Agenda</vt:lpstr>
      <vt:lpstr>Introduction</vt:lpstr>
      <vt:lpstr>Introduction (cont’d)</vt:lpstr>
      <vt:lpstr>Introduction (cont’d)</vt:lpstr>
      <vt:lpstr>Introduction (cont’d)</vt:lpstr>
      <vt:lpstr> What is Power Electronics? </vt:lpstr>
      <vt:lpstr>PowerPoint Presentation</vt:lpstr>
      <vt:lpstr>Figures of Merit  for Power Electronic Converters</vt:lpstr>
      <vt:lpstr>Modern Power Electronics</vt:lpstr>
      <vt:lpstr>Industrial Applications</vt:lpstr>
      <vt:lpstr>Power Electronics  In terms of Fundamental Functions</vt:lpstr>
      <vt:lpstr>PowerPoint Presentation</vt:lpstr>
      <vt:lpstr>Historical Perspective</vt:lpstr>
      <vt:lpstr>Simplified Block Diagram of  a Power Electronics System</vt:lpstr>
      <vt:lpstr>Detailed Block Diagram of  Power Electronics System </vt:lpstr>
      <vt:lpstr>PowerPoint Presentation</vt:lpstr>
      <vt:lpstr>Typical PC Power Supply</vt:lpstr>
      <vt:lpstr>Multidisciplinary Nature  of Power Electronics</vt:lpstr>
      <vt:lpstr>Power Electronics  Focus Areas</vt:lpstr>
      <vt:lpstr> Power Conversion Dictates  Change in Current and/or Voltage: </vt:lpstr>
      <vt:lpstr>Conversion Type Description</vt:lpstr>
      <vt:lpstr>Over All Block Diagram</vt:lpstr>
      <vt:lpstr>Typical PC Power Supply</vt:lpstr>
      <vt:lpstr>Power Flow  Unidirectional: input-to-output</vt:lpstr>
      <vt:lpstr>Power Flow – Bi-directional</vt:lpstr>
      <vt:lpstr>Course Content Overview:  Non-isolated DC-DC Converters Continuous Conduction Mode (CCM)</vt:lpstr>
      <vt:lpstr>Course Content Overview:  Non-isolated DC-DC Converters Discontinuous Conduction Mode (DCM)</vt:lpstr>
      <vt:lpstr>Classic Inverter Scheme</vt:lpstr>
      <vt:lpstr>Course Content Overview:  Switching Concepts</vt:lpstr>
      <vt:lpstr>Course Content Overview:  Semiconductor Device Overview</vt:lpstr>
      <vt:lpstr>Ideal Switch Characteristics</vt:lpstr>
      <vt:lpstr>Ideal Switch i-v Characteristics (Transition)</vt:lpstr>
      <vt:lpstr>Practical Switch</vt:lpstr>
      <vt:lpstr>Practical Switch i-v Characteristics (Transition)                        </vt:lpstr>
      <vt:lpstr>Theoretical Efficiency Example</vt:lpstr>
      <vt:lpstr>Theoretical Efficiency Example Voltage Divider</vt:lpstr>
      <vt:lpstr>Theoretical Efficiency Example Zener Regulator</vt:lpstr>
      <vt:lpstr>Theoretical Efficiency Example Linear Regulator</vt:lpstr>
      <vt:lpstr>Theoretical Efficiency Example Duty Ratio Controlled Switch</vt:lpstr>
      <vt:lpstr>Circuit Implementation Duty Ratio Controlled Switch-SPDT</vt:lpstr>
      <vt:lpstr>DC Component</vt:lpstr>
      <vt:lpstr>Step Down Converter-Buck</vt:lpstr>
      <vt:lpstr>Buck Converter</vt:lpstr>
      <vt:lpstr>Derivation of Classic Converter  Topologies (2nd Order)</vt:lpstr>
      <vt:lpstr>Classic Converter Topologies</vt:lpstr>
      <vt:lpstr>Analysis of Classic  Converter Topologies</vt:lpstr>
      <vt:lpstr>Analysis of Classic  Converter Topologies</vt:lpstr>
      <vt:lpstr>Converter Analysis Principle Small Ripple Approximation</vt:lpstr>
      <vt:lpstr>Converter Analysis Principle  Inductor Volt-Second Balance</vt:lpstr>
      <vt:lpstr>Converter Analysis Principle  Volt-Second Balance  gives Voltage Gain, M </vt:lpstr>
      <vt:lpstr>Converter Analysis Principle Capacitor Charge Balance  </vt:lpstr>
    </vt:vector>
  </TitlesOfParts>
  <Company>Univ.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s107</dc:creator>
  <cp:lastModifiedBy>Issa Batarseh</cp:lastModifiedBy>
  <cp:revision>200</cp:revision>
  <dcterms:created xsi:type="dcterms:W3CDTF">2003-04-07T19:14:00Z</dcterms:created>
  <dcterms:modified xsi:type="dcterms:W3CDTF">2021-01-12T13:30:55Z</dcterms:modified>
</cp:coreProperties>
</file>