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63" r:id="rId4"/>
    <p:sldId id="264" r:id="rId5"/>
    <p:sldId id="266" r:id="rId6"/>
    <p:sldId id="270" r:id="rId7"/>
    <p:sldId id="267" r:id="rId8"/>
    <p:sldId id="273" r:id="rId9"/>
    <p:sldId id="268" r:id="rId10"/>
    <p:sldId id="274" r:id="rId11"/>
    <p:sldId id="276" r:id="rId12"/>
    <p:sldId id="277" r:id="rId13"/>
    <p:sldId id="271" r:id="rId14"/>
    <p:sldId id="269" r:id="rId15"/>
    <p:sldId id="272" r:id="rId16"/>
  </p:sldIdLst>
  <p:sldSz cx="9144000" cy="6858000" type="screen4x3"/>
  <p:notesSz cx="6858000" cy="9144000"/>
  <p:defaultTextStyle>
    <a:lvl1pPr>
      <a:defRPr sz="2400">
        <a:latin typeface="Times New Roman"/>
        <a:ea typeface="Times New Roman"/>
        <a:cs typeface="Times New Roman"/>
        <a:sym typeface="Times New Roman"/>
      </a:defRPr>
    </a:lvl1pPr>
    <a:lvl2pPr indent="457200">
      <a:defRPr sz="2400">
        <a:latin typeface="Times New Roman"/>
        <a:ea typeface="Times New Roman"/>
        <a:cs typeface="Times New Roman"/>
        <a:sym typeface="Times New Roman"/>
      </a:defRPr>
    </a:lvl2pPr>
    <a:lvl3pPr indent="914400">
      <a:defRPr sz="2400">
        <a:latin typeface="Times New Roman"/>
        <a:ea typeface="Times New Roman"/>
        <a:cs typeface="Times New Roman"/>
        <a:sym typeface="Times New Roman"/>
      </a:defRPr>
    </a:lvl3pPr>
    <a:lvl4pPr indent="1371600">
      <a:defRPr sz="2400">
        <a:latin typeface="Times New Roman"/>
        <a:ea typeface="Times New Roman"/>
        <a:cs typeface="Times New Roman"/>
        <a:sym typeface="Times New Roman"/>
      </a:defRPr>
    </a:lvl4pPr>
    <a:lvl5pPr indent="1828800">
      <a:defRPr sz="2400">
        <a:latin typeface="Times New Roman"/>
        <a:ea typeface="Times New Roman"/>
        <a:cs typeface="Times New Roman"/>
        <a:sym typeface="Times New Roman"/>
      </a:defRPr>
    </a:lvl5pPr>
    <a:lvl6pPr>
      <a:defRPr sz="2400">
        <a:latin typeface="Times New Roman"/>
        <a:ea typeface="Times New Roman"/>
        <a:cs typeface="Times New Roman"/>
        <a:sym typeface="Times New Roman"/>
      </a:defRPr>
    </a:lvl6pPr>
    <a:lvl7pPr>
      <a:defRPr sz="2400">
        <a:latin typeface="Times New Roman"/>
        <a:ea typeface="Times New Roman"/>
        <a:cs typeface="Times New Roman"/>
        <a:sym typeface="Times New Roman"/>
      </a:defRPr>
    </a:lvl7pPr>
    <a:lvl8pPr>
      <a:defRPr sz="2400">
        <a:latin typeface="Times New Roman"/>
        <a:ea typeface="Times New Roman"/>
        <a:cs typeface="Times New Roman"/>
        <a:sym typeface="Times New Roman"/>
      </a:defRPr>
    </a:lvl8pPr>
    <a:lvl9pPr>
      <a:defRPr sz="2400">
        <a:latin typeface="Times New Roman"/>
        <a:ea typeface="Times New Roman"/>
        <a:cs typeface="Times New Roman"/>
        <a:sym typeface="Times New Roman"/>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Times New Roman"/>
          <a:ea typeface="Times New Roman"/>
          <a:cs typeface="Times New Roman"/>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ECDD"/>
          </a:solidFill>
        </a:fill>
      </a:tcStyle>
    </a:wholeTbl>
    <a:band2H>
      <a:tcTxStyle/>
      <a:tcStyle>
        <a:tcBdr/>
        <a:fill>
          <a:solidFill>
            <a:srgbClr val="E6F6EF"/>
          </a:solidFill>
        </a:fill>
      </a:tcStyle>
    </a:band2H>
    <a:firstCol>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Col>
    <a:la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lastRow>
    <a:fir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Row>
  </a:tblStyle>
  <a:tblStyle styleId="{C7B018BB-80A7-4F77-B60F-C8B233D01FF8}" styleName="">
    <a:tblBg/>
    <a:wholeTbl>
      <a:tcTxStyle b="on" i="on">
        <a:font>
          <a:latin typeface="Times New Roman"/>
          <a:ea typeface="Times New Roman"/>
          <a:cs typeface="Times New Roman"/>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
          <a:latin typeface="Times New Roman"/>
          <a:ea typeface="Times New Roman"/>
          <a:cs typeface="Times New Roman"/>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CCCE6"/>
          </a:solidFill>
        </a:fill>
      </a:tcStyle>
    </a:wholeTbl>
    <a:band2H>
      <a:tcTxStyle/>
      <a:tcStyle>
        <a:tcBdr/>
        <a:fill>
          <a:solidFill>
            <a:srgbClr val="E7E7F3"/>
          </a:solidFill>
        </a:fill>
      </a:tcStyle>
    </a:band2H>
    <a:firstCol>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B9"/>
          </a:solidFill>
        </a:fill>
      </a:tcStyle>
    </a:firstCol>
    <a:la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B9"/>
          </a:solidFill>
        </a:fill>
      </a:tcStyle>
    </a:lastRow>
    <a:fir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B9"/>
          </a:solidFill>
        </a:fill>
      </a:tcStyle>
    </a:firstRow>
  </a:tblStyle>
  <a:tblStyle styleId="{CF821DB8-F4EB-4A41-A1BA-3FCAFE7338EE}" styleName="">
    <a:tblBg/>
    <a:wholeTbl>
      <a:tcTxStyle b="on" i="on">
        <a:font>
          <a:latin typeface="Times New Roman"/>
          <a:ea typeface="Times New Roman"/>
          <a:cs typeface="Times New Roman"/>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Times New Roman"/>
          <a:ea typeface="Times New Roman"/>
          <a:cs typeface="Times New Roman"/>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0CC99"/>
          </a:solidFill>
        </a:fill>
      </a:tcStyle>
    </a:firstCol>
    <a:lastRow>
      <a:tcTxStyle b="on" i="on">
        <a:font>
          <a:latin typeface="Times New Roman"/>
          <a:ea typeface="Times New Roman"/>
          <a:cs typeface="Times New Roman"/>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Times New Roman"/>
          <a:ea typeface="Times New Roman"/>
          <a:cs typeface="Times New Roman"/>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00CC99"/>
          </a:solidFill>
        </a:fill>
      </a:tcStyle>
    </a:firstRow>
  </a:tblStyle>
  <a:tblStyle styleId="{33BA23B1-9221-436E-865A-0063620EA4FD}" styleName="">
    <a:tblBg/>
    <a:wholeTbl>
      <a:tcTxStyle b="on" i="on">
        <a:font>
          <a:latin typeface="Times New Roman"/>
          <a:ea typeface="Times New Roman"/>
          <a:cs typeface="Times New Roman"/>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Times New Roman"/>
          <a:ea typeface="Times New Roman"/>
          <a:cs typeface="Times New Roman"/>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Times New Roman"/>
          <a:ea typeface="Times New Roman"/>
          <a:cs typeface="Times New Roman"/>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Times New Roman"/>
          <a:ea typeface="Times New Roman"/>
          <a:cs typeface="Times New Roman"/>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Times New Roman"/>
          <a:ea typeface="Times New Roman"/>
          <a:cs typeface="Times New Roman"/>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26"/>
  </p:normalViewPr>
  <p:slideViewPr>
    <p:cSldViewPr snapToGrid="0" snapToObjects="1">
      <p:cViewPr varScale="1">
        <p:scale>
          <a:sx n="121" d="100"/>
          <a:sy n="121" d="100"/>
        </p:scale>
        <p:origin x="1904" y="1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 name="Shape 30"/>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31" name="Shape 31"/>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1804289383"/>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485354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7" name="Shape 7"/>
          <p:cNvSpPr>
            <a:spLocks noGrp="1"/>
          </p:cNvSpPr>
          <p:nvPr>
            <p:ph type="sldNum" sz="quarter" idx="2"/>
          </p:nvPr>
        </p:nvSpPr>
        <p:spPr>
          <a:prstGeom prst="rect">
            <a:avLst/>
          </a:prstGeom>
        </p:spPr>
        <p:txBody>
          <a:bodyPr/>
          <a:lstStyle/>
          <a:p>
            <a:pPr lvl="0"/>
            <a:fld id="{86CB4B4D-7CA3-9044-876B-883B54F8677D}" type="slidenum">
              <a:t>‹#›</a:t>
            </a:fld>
            <a:endParaRPr/>
          </a:p>
        </p:txBody>
      </p:sp>
      <p:sp>
        <p:nvSpPr>
          <p:cNvPr id="8" name="Shape 8"/>
          <p:cNvSpPr>
            <a:spLocks noGrp="1"/>
          </p:cNvSpPr>
          <p:nvPr>
            <p:ph type="title"/>
          </p:nvPr>
        </p:nvSpPr>
        <p:spPr>
          <a:xfrm>
            <a:off x="685800" y="1844675"/>
            <a:ext cx="7772400" cy="2041525"/>
          </a:xfrm>
          <a:prstGeom prst="rect">
            <a:avLst/>
          </a:prstGeom>
        </p:spPr>
        <p:txBody>
          <a:bodyPr/>
          <a:lstStyle/>
          <a:p>
            <a:pPr lvl="0">
              <a:defRPr sz="1800"/>
            </a:pPr>
            <a:r>
              <a:rPr sz="2400"/>
              <a:t>Title Text</a:t>
            </a:r>
          </a:p>
        </p:txBody>
      </p:sp>
      <p:sp>
        <p:nvSpPr>
          <p:cNvPr id="9" name="Shape 9"/>
          <p:cNvSpPr>
            <a:spLocks noGrp="1"/>
          </p:cNvSpPr>
          <p:nvPr>
            <p:ph type="body" idx="1"/>
          </p:nvPr>
        </p:nvSpPr>
        <p:spPr>
          <a:xfrm>
            <a:off x="1371600" y="3886200"/>
            <a:ext cx="6400800" cy="2971800"/>
          </a:xfrm>
          <a:prstGeom prst="rect">
            <a:avLst/>
          </a:prstGeom>
        </p:spPr>
        <p:txBody>
          <a:bodyPr/>
          <a:lstStyle>
            <a:lvl1pPr marL="0" indent="0" algn="ctr">
              <a:buSzTx/>
              <a:buNone/>
            </a:lvl1pPr>
            <a:lvl2pPr marL="0" indent="457200" algn="ctr">
              <a:buSzTx/>
              <a:buNone/>
            </a:lvl2pPr>
            <a:lvl3pPr marL="0" indent="914400" algn="ctr">
              <a:buSzTx/>
              <a:buNone/>
            </a:lvl3pPr>
            <a:lvl4pPr marL="0" indent="1371600" algn="ctr">
              <a:buSzTx/>
              <a:buNone/>
            </a:lvl4pPr>
            <a:lvl5pPr marL="0" indent="1828800" algn="ctr">
              <a:buSzTx/>
              <a:buNone/>
            </a:lvl5pPr>
          </a:lstStyle>
          <a:p>
            <a:pPr lvl="0"/>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Default 0">
    <p:spTree>
      <p:nvGrpSpPr>
        <p:cNvPr id="1" name=""/>
        <p:cNvGrpSpPr/>
        <p:nvPr/>
      </p:nvGrpSpPr>
      <p:grpSpPr>
        <a:xfrm>
          <a:off x="0" y="0"/>
          <a:ext cx="0" cy="0"/>
          <a:chOff x="0" y="0"/>
          <a:chExt cx="0" cy="0"/>
        </a:xfrm>
      </p:grpSpPr>
      <p:sp>
        <p:nvSpPr>
          <p:cNvPr id="11" name="Shape 11"/>
          <p:cNvSpPr>
            <a:spLocks noGrp="1"/>
          </p:cNvSpPr>
          <p:nvPr>
            <p:ph type="sldNum" sz="quarter" idx="2"/>
          </p:nvPr>
        </p:nvSpPr>
        <p:spPr>
          <a:prstGeom prst="rect">
            <a:avLst/>
          </a:prstGeom>
        </p:spPr>
        <p:txBody>
          <a:bodyPr/>
          <a:lstStyle/>
          <a:p>
            <a:pPr lvl="0"/>
            <a:fld id="{86CB4B4D-7CA3-9044-876B-883B54F8677D}" type="slidenum">
              <a:t>‹#›</a:t>
            </a:fld>
            <a:endParaRPr/>
          </a:p>
        </p:txBody>
      </p:sp>
      <p:sp>
        <p:nvSpPr>
          <p:cNvPr id="12" name="Shape 12"/>
          <p:cNvSpPr>
            <a:spLocks noGrp="1"/>
          </p:cNvSpPr>
          <p:nvPr>
            <p:ph type="title"/>
          </p:nvPr>
        </p:nvSpPr>
        <p:spPr>
          <a:xfrm>
            <a:off x="685800" y="1844675"/>
            <a:ext cx="7772400" cy="2041525"/>
          </a:xfrm>
          <a:prstGeom prst="rect">
            <a:avLst/>
          </a:prstGeom>
        </p:spPr>
        <p:txBody>
          <a:bodyPr/>
          <a:lstStyle/>
          <a:p>
            <a:pPr lvl="0">
              <a:defRPr sz="1800"/>
            </a:pPr>
            <a:r>
              <a:rPr sz="2400"/>
              <a:t>Title Text</a:t>
            </a:r>
          </a:p>
        </p:txBody>
      </p:sp>
      <p:sp>
        <p:nvSpPr>
          <p:cNvPr id="13" name="Shape 13"/>
          <p:cNvSpPr>
            <a:spLocks noGrp="1"/>
          </p:cNvSpPr>
          <p:nvPr>
            <p:ph type="body" idx="1"/>
          </p:nvPr>
        </p:nvSpPr>
        <p:spPr>
          <a:xfrm>
            <a:off x="1371600" y="3886200"/>
            <a:ext cx="6400800" cy="2971800"/>
          </a:xfrm>
          <a:prstGeom prst="rect">
            <a:avLst/>
          </a:prstGeom>
        </p:spPr>
        <p:txBody>
          <a:bodyPr/>
          <a:lstStyle>
            <a:lvl1pPr marL="0" indent="0" algn="ctr">
              <a:buSzTx/>
              <a:buNone/>
            </a:lvl1pPr>
            <a:lvl2pPr marL="0" indent="457200" algn="ctr">
              <a:buSzTx/>
              <a:buNone/>
            </a:lvl2pPr>
            <a:lvl3pPr marL="0" indent="914400" algn="ctr">
              <a:buSzTx/>
              <a:buNone/>
            </a:lvl3pPr>
            <a:lvl4pPr marL="0" indent="1371600" algn="ctr">
              <a:buSzTx/>
              <a:buNone/>
            </a:lvl4pPr>
            <a:lvl5pPr marL="0" indent="1828800" algn="ctr">
              <a:buSzTx/>
              <a:buNone/>
            </a:lvl5pPr>
          </a:lstStyle>
          <a:p>
            <a:pPr lvl="0"/>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5" name="Shape 15"/>
          <p:cNvSpPr>
            <a:spLocks noGrp="1"/>
          </p:cNvSpPr>
          <p:nvPr>
            <p:ph type="sldNum" sz="quarter" idx="2"/>
          </p:nvPr>
        </p:nvSpPr>
        <p:spPr>
          <a:prstGeom prst="rect">
            <a:avLst/>
          </a:prstGeom>
        </p:spPr>
        <p:txBody>
          <a:bodyPr/>
          <a:lstStyle/>
          <a:p>
            <a:pPr lvl="0"/>
            <a:fld id="{86CB4B4D-7CA3-9044-876B-883B54F8677D}" type="slidenum">
              <a:t>‹#›</a:t>
            </a:fld>
            <a:endParaRPr/>
          </a:p>
        </p:txBody>
      </p:sp>
      <p:sp>
        <p:nvSpPr>
          <p:cNvPr id="16" name="Shape 16"/>
          <p:cNvSpPr>
            <a:spLocks noGrp="1"/>
          </p:cNvSpPr>
          <p:nvPr>
            <p:ph type="title"/>
          </p:nvPr>
        </p:nvSpPr>
        <p:spPr>
          <a:prstGeom prst="rect">
            <a:avLst/>
          </a:prstGeom>
        </p:spPr>
        <p:txBody>
          <a:bodyPr/>
          <a:lstStyle/>
          <a:p>
            <a:pPr lvl="0">
              <a:defRPr sz="1800"/>
            </a:pPr>
            <a:r>
              <a:rPr sz="2400"/>
              <a:t>Title Text</a:t>
            </a:r>
          </a:p>
        </p:txBody>
      </p:sp>
      <p:sp>
        <p:nvSpPr>
          <p:cNvPr id="17" name="Shape 17"/>
          <p:cNvSpPr>
            <a:spLocks noGrp="1"/>
          </p:cNvSpPr>
          <p:nvPr>
            <p:ph type="body" idx="1"/>
          </p:nvPr>
        </p:nvSpPr>
        <p:spPr>
          <a:prstGeom prst="rect">
            <a:avLst/>
          </a:prstGeom>
        </p:spPr>
        <p:txBody>
          <a:bodyPr/>
          <a:lstStyle/>
          <a:p>
            <a:pPr lvl="0"/>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image.png"/>
          <p:cNvPicPr/>
          <p:nvPr/>
        </p:nvPicPr>
        <p:blipFill>
          <a:blip r:embed="rId5"/>
          <a:stretch>
            <a:fillRect/>
          </a:stretch>
        </p:blipFill>
        <p:spPr>
          <a:xfrm>
            <a:off x="609600" y="152400"/>
            <a:ext cx="962025" cy="1028700"/>
          </a:xfrm>
          <a:prstGeom prst="rect">
            <a:avLst/>
          </a:prstGeom>
          <a:ln w="12700">
            <a:miter lim="400000"/>
          </a:ln>
        </p:spPr>
      </p:pic>
      <p:sp>
        <p:nvSpPr>
          <p:cNvPr id="3" name="Shape 3"/>
          <p:cNvSpPr>
            <a:spLocks noGrp="1"/>
          </p:cNvSpPr>
          <p:nvPr>
            <p:ph type="sldNum" sz="quarter" idx="2"/>
          </p:nvPr>
        </p:nvSpPr>
        <p:spPr>
          <a:xfrm>
            <a:off x="6553200" y="6248400"/>
            <a:ext cx="1905000" cy="287087"/>
          </a:xfrm>
          <a:prstGeom prst="rect">
            <a:avLst/>
          </a:prstGeom>
          <a:ln w="12700">
            <a:miter lim="400000"/>
          </a:ln>
        </p:spPr>
        <p:txBody>
          <a:bodyPr lIns="45719" rIns="45719">
            <a:spAutoFit/>
          </a:bodyPr>
          <a:lstStyle>
            <a:lvl1pPr algn="r">
              <a:defRPr sz="1400"/>
            </a:lvl1pPr>
          </a:lstStyle>
          <a:p>
            <a:pPr lvl="0"/>
            <a:fld id="{86CB4B4D-7CA3-9044-876B-883B54F8677D}" type="slidenum">
              <a:t>‹#›</a:t>
            </a:fld>
            <a:endParaRPr/>
          </a:p>
        </p:txBody>
      </p:sp>
      <p:sp>
        <p:nvSpPr>
          <p:cNvPr id="4" name="Shape 4"/>
          <p:cNvSpPr>
            <a:spLocks noGrp="1"/>
          </p:cNvSpPr>
          <p:nvPr>
            <p:ph type="title"/>
          </p:nvPr>
        </p:nvSpPr>
        <p:spPr>
          <a:xfrm>
            <a:off x="609600" y="0"/>
            <a:ext cx="7772400" cy="1143000"/>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lstStyle/>
          <a:p>
            <a:pPr lvl="0">
              <a:defRPr sz="1800"/>
            </a:pPr>
            <a:r>
              <a:rPr sz="2400"/>
              <a:t>Title Text</a:t>
            </a:r>
          </a:p>
        </p:txBody>
      </p:sp>
      <p:sp>
        <p:nvSpPr>
          <p:cNvPr id="5" name="Shape 5"/>
          <p:cNvSpPr>
            <a:spLocks noGrp="1"/>
          </p:cNvSpPr>
          <p:nvPr>
            <p:ph type="body" idx="1"/>
          </p:nvPr>
        </p:nvSpPr>
        <p:spPr>
          <a:xfrm>
            <a:off x="685800" y="1219200"/>
            <a:ext cx="7772400" cy="5638800"/>
          </a:xfrm>
          <a:prstGeom prst="rect">
            <a:avLst/>
          </a:prstGeom>
          <a:ln w="12700">
            <a:miter lim="400000"/>
          </a:ln>
          <a:extLst>
            <a:ext uri="{C572A759-6A51-4108-AA02-DFA0A04FC94B}">
              <ma14:wrappingTextBoxFlag xmlns:ma14="http://schemas.microsoft.com/office/mac/drawingml/2011/main" xmlns="" val="1"/>
            </a:ext>
          </a:extLst>
        </p:spPr>
        <p:txBody>
          <a:bodyPr lIns="45719" rIns="45719"/>
          <a:lstStyle/>
          <a:p>
            <a:pPr lvl="0"/>
            <a:r>
              <a:t>Body Level One</a:t>
            </a:r>
          </a:p>
          <a:p>
            <a:pPr lvl="1"/>
            <a:r>
              <a:t>Body Level Two</a:t>
            </a:r>
          </a:p>
          <a:p>
            <a:pPr lvl="2"/>
            <a:r>
              <a:t>Body Level Three</a:t>
            </a:r>
          </a:p>
          <a:p>
            <a:pPr lvl="3"/>
            <a:r>
              <a:t>Body Level Four</a:t>
            </a:r>
          </a:p>
          <a:p>
            <a:pPr lvl="4"/>
            <a:r>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ransition spd="med"/>
  <p:txStyles>
    <p:titleStyle>
      <a:lvl1pPr algn="ctr">
        <a:defRPr sz="2400">
          <a:latin typeface="Times New Roman"/>
          <a:ea typeface="Times New Roman"/>
          <a:cs typeface="Times New Roman"/>
          <a:sym typeface="Times New Roman"/>
        </a:defRPr>
      </a:lvl1pPr>
      <a:lvl2pPr algn="ctr">
        <a:defRPr sz="2400">
          <a:latin typeface="Times New Roman"/>
          <a:ea typeface="Times New Roman"/>
          <a:cs typeface="Times New Roman"/>
          <a:sym typeface="Times New Roman"/>
        </a:defRPr>
      </a:lvl2pPr>
      <a:lvl3pPr algn="ctr">
        <a:defRPr sz="2400">
          <a:latin typeface="Times New Roman"/>
          <a:ea typeface="Times New Roman"/>
          <a:cs typeface="Times New Roman"/>
          <a:sym typeface="Times New Roman"/>
        </a:defRPr>
      </a:lvl3pPr>
      <a:lvl4pPr algn="ctr">
        <a:defRPr sz="2400">
          <a:latin typeface="Times New Roman"/>
          <a:ea typeface="Times New Roman"/>
          <a:cs typeface="Times New Roman"/>
          <a:sym typeface="Times New Roman"/>
        </a:defRPr>
      </a:lvl4pPr>
      <a:lvl5pPr algn="ctr">
        <a:defRPr sz="2400">
          <a:latin typeface="Times New Roman"/>
          <a:ea typeface="Times New Roman"/>
          <a:cs typeface="Times New Roman"/>
          <a:sym typeface="Times New Roman"/>
        </a:defRPr>
      </a:lvl5pPr>
      <a:lvl6pPr indent="457200" algn="ctr">
        <a:defRPr sz="2400">
          <a:latin typeface="Times New Roman"/>
          <a:ea typeface="Times New Roman"/>
          <a:cs typeface="Times New Roman"/>
          <a:sym typeface="Times New Roman"/>
        </a:defRPr>
      </a:lvl6pPr>
      <a:lvl7pPr indent="914400" algn="ctr">
        <a:defRPr sz="2400">
          <a:latin typeface="Times New Roman"/>
          <a:ea typeface="Times New Roman"/>
          <a:cs typeface="Times New Roman"/>
          <a:sym typeface="Times New Roman"/>
        </a:defRPr>
      </a:lvl7pPr>
      <a:lvl8pPr indent="1371600" algn="ctr">
        <a:defRPr sz="2400">
          <a:latin typeface="Times New Roman"/>
          <a:ea typeface="Times New Roman"/>
          <a:cs typeface="Times New Roman"/>
          <a:sym typeface="Times New Roman"/>
        </a:defRPr>
      </a:lvl8pPr>
      <a:lvl9pPr indent="1828800" algn="ctr">
        <a:defRPr sz="2400">
          <a:latin typeface="Times New Roman"/>
          <a:ea typeface="Times New Roman"/>
          <a:cs typeface="Times New Roman"/>
          <a:sym typeface="Times New Roman"/>
        </a:defRPr>
      </a:lvl9pPr>
    </p:titleStyle>
    <p:bodyStyle>
      <a:lvl1pPr marL="342900" indent="-342900">
        <a:spcBef>
          <a:spcPts val="400"/>
        </a:spcBef>
        <a:buSzPct val="100000"/>
        <a:buChar char="»"/>
        <a:defRPr>
          <a:latin typeface="Times New Roman"/>
          <a:ea typeface="Times New Roman"/>
          <a:cs typeface="Times New Roman"/>
          <a:sym typeface="Times New Roman"/>
        </a:defRPr>
      </a:lvl1pPr>
      <a:lvl2pPr marL="742950" indent="-285750">
        <a:spcBef>
          <a:spcPts val="400"/>
        </a:spcBef>
        <a:buSzPct val="100000"/>
        <a:buChar char="–"/>
        <a:defRPr>
          <a:latin typeface="Times New Roman"/>
          <a:ea typeface="Times New Roman"/>
          <a:cs typeface="Times New Roman"/>
          <a:sym typeface="Times New Roman"/>
        </a:defRPr>
      </a:lvl2pPr>
      <a:lvl3pPr marL="1171575" indent="-257175">
        <a:spcBef>
          <a:spcPts val="400"/>
        </a:spcBef>
        <a:buSzPct val="100000"/>
        <a:buChar char="•"/>
        <a:defRPr>
          <a:latin typeface="Times New Roman"/>
          <a:ea typeface="Times New Roman"/>
          <a:cs typeface="Times New Roman"/>
          <a:sym typeface="Times New Roman"/>
        </a:defRPr>
      </a:lvl3pPr>
      <a:lvl4pPr marL="1600200" indent="-228600">
        <a:spcBef>
          <a:spcPts val="400"/>
        </a:spcBef>
        <a:buSzPct val="100000"/>
        <a:buChar char="–"/>
        <a:defRPr>
          <a:latin typeface="Times New Roman"/>
          <a:ea typeface="Times New Roman"/>
          <a:cs typeface="Times New Roman"/>
          <a:sym typeface="Times New Roman"/>
        </a:defRPr>
      </a:lvl4pPr>
      <a:lvl5pPr marL="2057400" indent="-228600">
        <a:spcBef>
          <a:spcPts val="400"/>
        </a:spcBef>
        <a:buSzPct val="100000"/>
        <a:buChar char="»"/>
        <a:defRPr>
          <a:latin typeface="Times New Roman"/>
          <a:ea typeface="Times New Roman"/>
          <a:cs typeface="Times New Roman"/>
          <a:sym typeface="Times New Roman"/>
        </a:defRPr>
      </a:lvl5pPr>
      <a:lvl6pPr marL="2514600" indent="-228600">
        <a:spcBef>
          <a:spcPts val="400"/>
        </a:spcBef>
        <a:buSzPct val="100000"/>
        <a:buChar char="•"/>
        <a:defRPr>
          <a:latin typeface="Times New Roman"/>
          <a:ea typeface="Times New Roman"/>
          <a:cs typeface="Times New Roman"/>
          <a:sym typeface="Times New Roman"/>
        </a:defRPr>
      </a:lvl6pPr>
      <a:lvl7pPr marL="2971800" indent="-228600">
        <a:spcBef>
          <a:spcPts val="400"/>
        </a:spcBef>
        <a:buSzPct val="100000"/>
        <a:buChar char="•"/>
        <a:defRPr>
          <a:latin typeface="Times New Roman"/>
          <a:ea typeface="Times New Roman"/>
          <a:cs typeface="Times New Roman"/>
          <a:sym typeface="Times New Roman"/>
        </a:defRPr>
      </a:lvl7pPr>
      <a:lvl8pPr marL="3429000" indent="-228600">
        <a:spcBef>
          <a:spcPts val="400"/>
        </a:spcBef>
        <a:buSzPct val="100000"/>
        <a:buChar char="•"/>
        <a:defRPr>
          <a:latin typeface="Times New Roman"/>
          <a:ea typeface="Times New Roman"/>
          <a:cs typeface="Times New Roman"/>
          <a:sym typeface="Times New Roman"/>
        </a:defRPr>
      </a:lvl8pPr>
      <a:lvl9pPr marL="3886200" indent="-228600">
        <a:spcBef>
          <a:spcPts val="400"/>
        </a:spcBef>
        <a:buSzPct val="100000"/>
        <a:buChar char="•"/>
        <a:defRPr>
          <a:latin typeface="Times New Roman"/>
          <a:ea typeface="Times New Roman"/>
          <a:cs typeface="Times New Roman"/>
          <a:sym typeface="Times New Roman"/>
        </a:defRPr>
      </a:lvl9pPr>
    </p:bodyStyle>
    <p:otherStyle>
      <a:lvl1pPr algn="r">
        <a:defRPr sz="1400">
          <a:solidFill>
            <a:schemeClr val="tx1"/>
          </a:solidFill>
          <a:latin typeface="+mn-lt"/>
          <a:ea typeface="+mn-ea"/>
          <a:cs typeface="+mn-cs"/>
          <a:sym typeface="Times New Roman"/>
        </a:defRPr>
      </a:lvl1pPr>
      <a:lvl2pPr indent="457200" algn="r">
        <a:defRPr sz="1400">
          <a:solidFill>
            <a:schemeClr val="tx1"/>
          </a:solidFill>
          <a:latin typeface="+mn-lt"/>
          <a:ea typeface="+mn-ea"/>
          <a:cs typeface="+mn-cs"/>
          <a:sym typeface="Times New Roman"/>
        </a:defRPr>
      </a:lvl2pPr>
      <a:lvl3pPr indent="914400" algn="r">
        <a:defRPr sz="1400">
          <a:solidFill>
            <a:schemeClr val="tx1"/>
          </a:solidFill>
          <a:latin typeface="+mn-lt"/>
          <a:ea typeface="+mn-ea"/>
          <a:cs typeface="+mn-cs"/>
          <a:sym typeface="Times New Roman"/>
        </a:defRPr>
      </a:lvl3pPr>
      <a:lvl4pPr indent="1371600" algn="r">
        <a:defRPr sz="1400">
          <a:solidFill>
            <a:schemeClr val="tx1"/>
          </a:solidFill>
          <a:latin typeface="+mn-lt"/>
          <a:ea typeface="+mn-ea"/>
          <a:cs typeface="+mn-cs"/>
          <a:sym typeface="Times New Roman"/>
        </a:defRPr>
      </a:lvl4pPr>
      <a:lvl5pPr indent="1828800" algn="r">
        <a:defRPr sz="1400">
          <a:solidFill>
            <a:schemeClr val="tx1"/>
          </a:solidFill>
          <a:latin typeface="+mn-lt"/>
          <a:ea typeface="+mn-ea"/>
          <a:cs typeface="+mn-cs"/>
          <a:sym typeface="Times New Roman"/>
        </a:defRPr>
      </a:lvl5pPr>
      <a:lvl6pPr algn="r">
        <a:defRPr sz="1400">
          <a:solidFill>
            <a:schemeClr val="tx1"/>
          </a:solidFill>
          <a:latin typeface="+mn-lt"/>
          <a:ea typeface="+mn-ea"/>
          <a:cs typeface="+mn-cs"/>
          <a:sym typeface="Times New Roman"/>
        </a:defRPr>
      </a:lvl6pPr>
      <a:lvl7pPr algn="r">
        <a:defRPr sz="1400">
          <a:solidFill>
            <a:schemeClr val="tx1"/>
          </a:solidFill>
          <a:latin typeface="+mn-lt"/>
          <a:ea typeface="+mn-ea"/>
          <a:cs typeface="+mn-cs"/>
          <a:sym typeface="Times New Roman"/>
        </a:defRPr>
      </a:lvl7pPr>
      <a:lvl8pPr algn="r">
        <a:defRPr sz="1400">
          <a:solidFill>
            <a:schemeClr val="tx1"/>
          </a:solidFill>
          <a:latin typeface="+mn-lt"/>
          <a:ea typeface="+mn-ea"/>
          <a:cs typeface="+mn-cs"/>
          <a:sym typeface="Times New Roman"/>
        </a:defRPr>
      </a:lvl8pPr>
      <a:lvl9pPr algn="r">
        <a:defRPr sz="1400">
          <a:solidFill>
            <a:schemeClr val="tx1"/>
          </a:solidFill>
          <a:latin typeface="+mn-lt"/>
          <a:ea typeface="+mn-ea"/>
          <a:cs typeface="+mn-cs"/>
          <a:sym typeface="Times New Roman"/>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goldenrule.sdes.ucf.edu/" TargetMode="External"/><Relationship Id="rId2" Type="http://schemas.openxmlformats.org/officeDocument/2006/relationships/hyperlink" Target="https://policies.ucf.edu/documents/PolicyEmergencyCOVIDReturnPolicy.pdf" TargetMode="Externa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hyperlink" Target="https://www.cdc.gov/coronavirus/2019-ncov/symptoms-testing/symptoms.html" TargetMode="Externa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hyperlink" Target="mailto:sas@ucf.edu" TargetMode="Externa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link.springer.com/book/10.1007%2F978-3-319-68366-9" TargetMode="External"/><Relationship Id="rId2" Type="http://schemas.openxmlformats.org/officeDocument/2006/relationships/hyperlink" Target="mailto:issa.batarseh@ucf.edu"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http://teach.ucf.edu/support/"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hyperlink" Target="http://www.goldenrule.sdes.ucf.edu/"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hape 33"/>
          <p:cNvSpPr>
            <a:spLocks noGrp="1"/>
          </p:cNvSpPr>
          <p:nvPr>
            <p:ph type="title"/>
          </p:nvPr>
        </p:nvSpPr>
        <p:spPr>
          <a:xfrm>
            <a:off x="685800" y="2895600"/>
            <a:ext cx="7696200" cy="3505200"/>
          </a:xfrm>
          <a:prstGeom prst="rect">
            <a:avLst/>
          </a:prstGeom>
        </p:spPr>
        <p:txBody>
          <a:bodyPr lIns="0" tIns="0" rIns="0" bIns="0">
            <a:normAutofit/>
          </a:bodyPr>
          <a:lstStyle/>
          <a:p>
            <a:pPr lvl="0">
              <a:defRPr sz="1800"/>
            </a:pPr>
            <a:r>
              <a:rPr sz="2800" dirty="0">
                <a:effectLst>
                  <a:outerShdw blurRad="12700" dist="25400" dir="2700000" rotWithShape="0">
                    <a:srgbClr val="DDDDDD"/>
                  </a:outerShdw>
                </a:effectLst>
                <a:latin typeface="Times New Roman Bold"/>
                <a:ea typeface="Times New Roman Bold"/>
                <a:cs typeface="Times New Roman Bold"/>
                <a:sym typeface="Times New Roman Bold"/>
              </a:rPr>
              <a:t>EEL </a:t>
            </a:r>
            <a:r>
              <a:rPr lang="en-US" sz="2800" dirty="0">
                <a:effectLst>
                  <a:outerShdw blurRad="12700" dist="25400" dir="2700000" rotWithShape="0">
                    <a:srgbClr val="DDDDDD"/>
                  </a:outerShdw>
                </a:effectLst>
                <a:latin typeface="Times New Roman Bold"/>
                <a:ea typeface="Times New Roman Bold"/>
                <a:cs typeface="Times New Roman Bold"/>
                <a:sym typeface="Times New Roman Bold"/>
              </a:rPr>
              <a:t>5245</a:t>
            </a:r>
            <a:r>
              <a:rPr sz="2800" dirty="0">
                <a:effectLst>
                  <a:outerShdw blurRad="12700" dist="25400" dir="2700000" rotWithShape="0">
                    <a:srgbClr val="DDDDDD"/>
                  </a:outerShdw>
                </a:effectLst>
                <a:latin typeface="Times New Roman Bold"/>
                <a:ea typeface="Times New Roman Bold"/>
                <a:cs typeface="Times New Roman Bold"/>
                <a:sym typeface="Times New Roman Bold"/>
              </a:rPr>
              <a:t> POWER ELECTRONICS I</a:t>
            </a:r>
            <a:br>
              <a:rPr sz="2800" dirty="0">
                <a:effectLst>
                  <a:outerShdw blurRad="12700" dist="25400" dir="2700000" rotWithShape="0">
                    <a:srgbClr val="DDDDDD"/>
                  </a:outerShdw>
                </a:effectLst>
                <a:latin typeface="Times New Roman Bold"/>
                <a:ea typeface="Times New Roman Bold"/>
                <a:cs typeface="Times New Roman Bold"/>
                <a:sym typeface="Times New Roman Bold"/>
              </a:rPr>
            </a:br>
            <a:r>
              <a:rPr sz="2800" dirty="0">
                <a:effectLst>
                  <a:outerShdw blurRad="12700" dist="25400" dir="2700000" rotWithShape="0">
                    <a:srgbClr val="DDDDDD"/>
                  </a:outerShdw>
                </a:effectLst>
                <a:latin typeface="Times New Roman Bold"/>
                <a:ea typeface="Times New Roman Bold"/>
                <a:cs typeface="Times New Roman Bold"/>
                <a:sym typeface="Times New Roman Bold"/>
              </a:rPr>
              <a:t> </a:t>
            </a:r>
            <a:br>
              <a:rPr sz="2800" dirty="0">
                <a:effectLst>
                  <a:outerShdw blurRad="12700" dist="25400" dir="2700000" rotWithShape="0">
                    <a:srgbClr val="DDDDDD"/>
                  </a:outerShdw>
                </a:effectLst>
                <a:latin typeface="Times New Roman Bold"/>
                <a:ea typeface="Times New Roman Bold"/>
                <a:cs typeface="Times New Roman Bold"/>
                <a:sym typeface="Times New Roman Bold"/>
              </a:rPr>
            </a:br>
            <a:r>
              <a:rPr sz="2800" dirty="0">
                <a:effectLst>
                  <a:outerShdw blurRad="12700" dist="25400" dir="2700000" rotWithShape="0">
                    <a:srgbClr val="DDDDDD"/>
                  </a:outerShdw>
                </a:effectLst>
                <a:latin typeface="Times New Roman Bold"/>
                <a:ea typeface="Times New Roman Bold"/>
                <a:cs typeface="Times New Roman Bold"/>
                <a:sym typeface="Times New Roman Bold"/>
              </a:rPr>
              <a:t> Issa Batarseh</a:t>
            </a:r>
            <a:br>
              <a:rPr sz="2800" dirty="0">
                <a:effectLst>
                  <a:outerShdw blurRad="12700" dist="25400" dir="2700000" rotWithShape="0">
                    <a:srgbClr val="DDDDDD"/>
                  </a:outerShdw>
                </a:effectLst>
                <a:latin typeface="Times New Roman Bold"/>
                <a:ea typeface="Times New Roman Bold"/>
                <a:cs typeface="Times New Roman Bold"/>
                <a:sym typeface="Times New Roman Bold"/>
              </a:rPr>
            </a:br>
            <a:br>
              <a:rPr sz="2800" dirty="0">
                <a:effectLst>
                  <a:outerShdw blurRad="12700" dist="25400" dir="2700000" rotWithShape="0">
                    <a:srgbClr val="DDDDDD"/>
                  </a:outerShdw>
                </a:effectLst>
                <a:latin typeface="Times New Roman Bold"/>
                <a:ea typeface="Times New Roman Bold"/>
                <a:cs typeface="Times New Roman Bold"/>
                <a:sym typeface="Times New Roman Bold"/>
              </a:rPr>
            </a:br>
            <a:r>
              <a:rPr lang="en-US" b="1" dirty="0">
                <a:effectLst>
                  <a:outerShdw blurRad="12700" dist="25400" dir="2700000" rotWithShape="0">
                    <a:srgbClr val="DDDDDD"/>
                  </a:outerShdw>
                </a:effectLst>
                <a:latin typeface="Times New Roman Bold"/>
                <a:ea typeface="Times New Roman Bold"/>
                <a:cs typeface="Times New Roman Bold"/>
                <a:sym typeface="Times New Roman Bold"/>
              </a:rPr>
              <a:t>Lecture #1 </a:t>
            </a:r>
            <a:br>
              <a:rPr lang="en-US" b="1" dirty="0">
                <a:effectLst>
                  <a:outerShdw blurRad="12700" dist="25400" dir="2700000" rotWithShape="0">
                    <a:srgbClr val="DDDDDD"/>
                  </a:outerShdw>
                </a:effectLst>
                <a:latin typeface="Times New Roman Bold"/>
                <a:ea typeface="Times New Roman Bold"/>
                <a:cs typeface="Times New Roman Bold"/>
                <a:sym typeface="Times New Roman Bold"/>
              </a:rPr>
            </a:br>
            <a:r>
              <a:rPr lang="en-US" b="1" dirty="0">
                <a:effectLst>
                  <a:outerShdw blurRad="12700" dist="25400" dir="2700000" rotWithShape="0">
                    <a:srgbClr val="DDDDDD"/>
                  </a:outerShdw>
                </a:effectLst>
              </a:rPr>
              <a:t>Course Overview</a:t>
            </a:r>
            <a:endParaRPr b="1" dirty="0">
              <a:effectLst>
                <a:outerShdw blurRad="12700" dist="25400" dir="2700000" rotWithShape="0">
                  <a:srgbClr val="DDDDDD"/>
                </a:outerShdw>
              </a:effectLst>
            </a:endParaRPr>
          </a:p>
          <a:p>
            <a:pPr lvl="0">
              <a:defRPr sz="1800"/>
            </a:pPr>
            <a:br>
              <a:rPr sz="1600" dirty="0">
                <a:effectLst>
                  <a:outerShdw blurRad="12700" dist="25400" dir="2700000" rotWithShape="0">
                    <a:srgbClr val="DDDDDD"/>
                  </a:outerShdw>
                </a:effectLst>
              </a:rPr>
            </a:br>
            <a:endParaRPr sz="1600" dirty="0">
              <a:effectLst>
                <a:outerShdw blurRad="12700" dist="25400" dir="2700000" rotWithShape="0">
                  <a:srgbClr val="DDDDDD"/>
                </a:outerShdw>
              </a:effectLst>
            </a:endParaRPr>
          </a:p>
        </p:txBody>
      </p:sp>
      <p:pic>
        <p:nvPicPr>
          <p:cNvPr id="34" name="image.png"/>
          <p:cNvPicPr/>
          <p:nvPr/>
        </p:nvPicPr>
        <p:blipFill>
          <a:blip r:embed="rId3"/>
          <a:stretch>
            <a:fillRect/>
          </a:stretch>
        </p:blipFill>
        <p:spPr>
          <a:xfrm>
            <a:off x="2819400" y="685800"/>
            <a:ext cx="2857500" cy="1752600"/>
          </a:xfrm>
          <a:prstGeom prst="rect">
            <a:avLst/>
          </a:prstGeom>
          <a:ln w="12700">
            <a:miter lim="400000"/>
          </a:ln>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Shape 36"/>
          <p:cNvSpPr>
            <a:spLocks noGrp="1"/>
          </p:cNvSpPr>
          <p:nvPr>
            <p:ph type="title"/>
          </p:nvPr>
        </p:nvSpPr>
        <p:spPr>
          <a:xfrm>
            <a:off x="1371600" y="0"/>
            <a:ext cx="7772400" cy="1143002"/>
          </a:xfrm>
          <a:prstGeom prst="rect">
            <a:avLst/>
          </a:prstGeom>
        </p:spPr>
        <p:txBody>
          <a:bodyPr lIns="0" tIns="0" rIns="0" bIns="0">
            <a:normAutofit/>
          </a:bodyPr>
          <a:lstStyle>
            <a:lvl1pPr>
              <a:defRPr sz="2800">
                <a:latin typeface="Times New Roman Bold"/>
                <a:ea typeface="Times New Roman Bold"/>
                <a:cs typeface="Times New Roman Bold"/>
                <a:sym typeface="Times New Roman Bold"/>
              </a:defRPr>
            </a:lvl1pPr>
          </a:lstStyle>
          <a:p>
            <a:r>
              <a:rPr lang="en-US" b="1" dirty="0">
                <a:highlight>
                  <a:srgbClr val="FFFF00"/>
                </a:highlight>
              </a:rPr>
              <a:t>Required Statement Regarding COVID-19</a:t>
            </a:r>
            <a:endParaRPr lang="en-US" dirty="0">
              <a:highlight>
                <a:srgbClr val="FFFF00"/>
              </a:highlight>
            </a:endParaRPr>
          </a:p>
        </p:txBody>
      </p:sp>
      <p:sp>
        <p:nvSpPr>
          <p:cNvPr id="4" name="TextBox 3">
            <a:extLst>
              <a:ext uri="{FF2B5EF4-FFF2-40B4-BE49-F238E27FC236}">
                <a16:creationId xmlns:a16="http://schemas.microsoft.com/office/drawing/2014/main" id="{276C26B5-BD5C-294D-87B9-2E0BE8143B57}"/>
              </a:ext>
            </a:extLst>
          </p:cNvPr>
          <p:cNvSpPr txBox="1"/>
          <p:nvPr/>
        </p:nvSpPr>
        <p:spPr>
          <a:xfrm>
            <a:off x="220717" y="995857"/>
            <a:ext cx="8387255" cy="5632309"/>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r>
              <a:rPr lang="en-US" b="1" u="sng" dirty="0"/>
              <a:t>University-Wide Face Covering Policy for Common Spaces and Face-to-Face Classes</a:t>
            </a:r>
            <a:endParaRPr lang="en-US" dirty="0"/>
          </a:p>
          <a:p>
            <a:r>
              <a:rPr lang="en-US" dirty="0"/>
              <a:t>To protect members of our community, everyone is required to </a:t>
            </a:r>
            <a:r>
              <a:rPr lang="en-US" dirty="0">
                <a:highlight>
                  <a:srgbClr val="FFFF00"/>
                </a:highlight>
              </a:rPr>
              <a:t>wear a facial covering inside all common spaces including classrooms </a:t>
            </a:r>
            <a:r>
              <a:rPr lang="en-US" dirty="0"/>
              <a:t>(</a:t>
            </a:r>
            <a:r>
              <a:rPr lang="en-US" u="sng" dirty="0">
                <a:hlinkClick r:id="rId2"/>
              </a:rPr>
              <a:t>https://policies.ucf.edu/documents/PolicyEmergencyCOVIDReturnPolicy.pdf</a:t>
            </a:r>
            <a:r>
              <a:rPr lang="en-US" dirty="0"/>
              <a:t>. Students who choose not to wear facial coverings will be asked to leave the classroom by the instructor. If they refuse to leave the classroom or put on a facial covering, they may be considered disruptive (please see the </a:t>
            </a:r>
            <a:r>
              <a:rPr lang="en-US" u="sng" dirty="0">
                <a:hlinkClick r:id="rId3"/>
              </a:rPr>
              <a:t>Golden Rule</a:t>
            </a:r>
            <a:r>
              <a:rPr lang="en-US" dirty="0"/>
              <a:t> for student behavior expectations). </a:t>
            </a:r>
          </a:p>
          <a:p>
            <a:r>
              <a:rPr lang="en-US" dirty="0"/>
              <a:t>Faculty have the right to cancel class if the safety and well-being of class members are in jeopardy. Students will be responsible for the material that would have been covered in class as provided by the instructor.</a:t>
            </a:r>
          </a:p>
        </p:txBody>
      </p:sp>
    </p:spTree>
    <p:extLst>
      <p:ext uri="{BB962C8B-B14F-4D97-AF65-F5344CB8AC3E}">
        <p14:creationId xmlns:p14="http://schemas.microsoft.com/office/powerpoint/2010/main" val="966112073"/>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Shape 36"/>
          <p:cNvSpPr>
            <a:spLocks noGrp="1"/>
          </p:cNvSpPr>
          <p:nvPr>
            <p:ph type="title"/>
          </p:nvPr>
        </p:nvSpPr>
        <p:spPr>
          <a:xfrm>
            <a:off x="1371600" y="0"/>
            <a:ext cx="7772400" cy="1143002"/>
          </a:xfrm>
          <a:prstGeom prst="rect">
            <a:avLst/>
          </a:prstGeom>
        </p:spPr>
        <p:txBody>
          <a:bodyPr lIns="0" tIns="0" rIns="0" bIns="0">
            <a:normAutofit/>
          </a:bodyPr>
          <a:lstStyle>
            <a:lvl1pPr>
              <a:defRPr sz="2800">
                <a:latin typeface="Times New Roman Bold"/>
                <a:ea typeface="Times New Roman Bold"/>
                <a:cs typeface="Times New Roman Bold"/>
                <a:sym typeface="Times New Roman Bold"/>
              </a:defRPr>
            </a:lvl1pPr>
          </a:lstStyle>
          <a:p>
            <a:r>
              <a:rPr lang="en-US" b="1" dirty="0">
                <a:highlight>
                  <a:srgbClr val="FFFF00"/>
                </a:highlight>
              </a:rPr>
              <a:t>Required Statement Regarding COVID-19</a:t>
            </a:r>
            <a:endParaRPr lang="en-US" dirty="0">
              <a:highlight>
                <a:srgbClr val="FFFF00"/>
              </a:highlight>
            </a:endParaRPr>
          </a:p>
        </p:txBody>
      </p:sp>
      <p:sp>
        <p:nvSpPr>
          <p:cNvPr id="4" name="TextBox 3">
            <a:extLst>
              <a:ext uri="{FF2B5EF4-FFF2-40B4-BE49-F238E27FC236}">
                <a16:creationId xmlns:a16="http://schemas.microsoft.com/office/drawing/2014/main" id="{276C26B5-BD5C-294D-87B9-2E0BE8143B57}"/>
              </a:ext>
            </a:extLst>
          </p:cNvPr>
          <p:cNvSpPr txBox="1"/>
          <p:nvPr/>
        </p:nvSpPr>
        <p:spPr>
          <a:xfrm>
            <a:off x="126124" y="953816"/>
            <a:ext cx="9017876" cy="6001641"/>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r>
              <a:rPr lang="en-US" b="1" dirty="0"/>
              <a:t>Notifications in Case of Changes to Course Modality</a:t>
            </a:r>
            <a:r>
              <a:rPr lang="en-US" dirty="0"/>
              <a:t>: Depending on the course of the pandemic during the semester, the university may make changes to the way classes are offered. If that happens, please look for announcements or messages in </a:t>
            </a:r>
            <a:r>
              <a:rPr lang="en-US" dirty="0" err="1"/>
              <a:t>Webcourses@UCF</a:t>
            </a:r>
            <a:r>
              <a:rPr lang="en-US" dirty="0"/>
              <a:t> or Knights email about changes specific to this course.</a:t>
            </a:r>
          </a:p>
          <a:p>
            <a:endParaRPr lang="en-US" b="1" dirty="0"/>
          </a:p>
          <a:p>
            <a:r>
              <a:rPr lang="en-US" b="1" dirty="0"/>
              <a:t>COVID-19 and Illness Notification</a:t>
            </a:r>
            <a:r>
              <a:rPr lang="en-US" dirty="0"/>
              <a:t>: Students who believe they may have a COVID-19 diagnosis should contact Student Health Services (407-823-2509) so proper contact tracing procedures can take place.</a:t>
            </a:r>
          </a:p>
          <a:p>
            <a:endParaRPr lang="en-US" dirty="0"/>
          </a:p>
          <a:p>
            <a:r>
              <a:rPr lang="en-US" dirty="0">
                <a:highlight>
                  <a:srgbClr val="FFFF00"/>
                </a:highlight>
              </a:rPr>
              <a:t>Students should not come to campus if they are ill, are experiencing any symptoms of COVID-19, have tested positive for COVID, or if anyone living in their residence has tested positive or is sick with COVID-19 symptoms. CDC guidance for COVID-19 symptoms is located here: (</a:t>
            </a:r>
            <a:r>
              <a:rPr lang="en-US" u="sng" dirty="0">
                <a:highlight>
                  <a:srgbClr val="FFFF00"/>
                </a:highlight>
                <a:hlinkClick r:id="rId2"/>
              </a:rPr>
              <a:t>https://www.cdc.gov/coronavirus/2019-ncov</a:t>
            </a:r>
            <a:r>
              <a:rPr lang="en-US" u="sng" dirty="0">
                <a:hlinkClick r:id="rId2"/>
              </a:rPr>
              <a:t>/symptoms-testing/symptoms.html</a:t>
            </a:r>
            <a:r>
              <a:rPr lang="en-US" dirty="0"/>
              <a:t>)</a:t>
            </a:r>
          </a:p>
        </p:txBody>
      </p:sp>
    </p:spTree>
    <p:extLst>
      <p:ext uri="{BB962C8B-B14F-4D97-AF65-F5344CB8AC3E}">
        <p14:creationId xmlns:p14="http://schemas.microsoft.com/office/powerpoint/2010/main" val="432383169"/>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Shape 36"/>
          <p:cNvSpPr>
            <a:spLocks noGrp="1"/>
          </p:cNvSpPr>
          <p:nvPr>
            <p:ph type="title"/>
          </p:nvPr>
        </p:nvSpPr>
        <p:spPr>
          <a:xfrm>
            <a:off x="1371600" y="0"/>
            <a:ext cx="7772400" cy="1143002"/>
          </a:xfrm>
          <a:prstGeom prst="rect">
            <a:avLst/>
          </a:prstGeom>
        </p:spPr>
        <p:txBody>
          <a:bodyPr lIns="0" tIns="0" rIns="0" bIns="0">
            <a:normAutofit/>
          </a:bodyPr>
          <a:lstStyle>
            <a:lvl1pPr>
              <a:defRPr sz="2800">
                <a:latin typeface="Times New Roman Bold"/>
                <a:ea typeface="Times New Roman Bold"/>
                <a:cs typeface="Times New Roman Bold"/>
                <a:sym typeface="Times New Roman Bold"/>
              </a:defRPr>
            </a:lvl1pPr>
          </a:lstStyle>
          <a:p>
            <a:r>
              <a:rPr lang="en-US" b="1" dirty="0">
                <a:highlight>
                  <a:srgbClr val="FFFF00"/>
                </a:highlight>
              </a:rPr>
              <a:t>Required Statement Regarding COVID-19</a:t>
            </a:r>
            <a:endParaRPr lang="en-US" dirty="0">
              <a:highlight>
                <a:srgbClr val="FFFF00"/>
              </a:highlight>
            </a:endParaRPr>
          </a:p>
        </p:txBody>
      </p:sp>
      <p:sp>
        <p:nvSpPr>
          <p:cNvPr id="4" name="TextBox 3">
            <a:extLst>
              <a:ext uri="{FF2B5EF4-FFF2-40B4-BE49-F238E27FC236}">
                <a16:creationId xmlns:a16="http://schemas.microsoft.com/office/drawing/2014/main" id="{276C26B5-BD5C-294D-87B9-2E0BE8143B57}"/>
              </a:ext>
            </a:extLst>
          </p:cNvPr>
          <p:cNvSpPr txBox="1"/>
          <p:nvPr/>
        </p:nvSpPr>
        <p:spPr>
          <a:xfrm>
            <a:off x="220717" y="1143002"/>
            <a:ext cx="8923283" cy="5632309"/>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r>
              <a:rPr lang="en-US" dirty="0"/>
              <a:t>Students should contact their instructor(s) as soon as possible if they miss class for any illness reason to discuss reasonable adjustments that might need to be made. When possible, students should contact their instructor(s) before missing class.</a:t>
            </a:r>
          </a:p>
          <a:p>
            <a:r>
              <a:rPr lang="en-US" b="1" dirty="0"/>
              <a:t>In Case of Faculty Illness</a:t>
            </a:r>
            <a:r>
              <a:rPr lang="en-US" dirty="0"/>
              <a:t>: If the instructor falls ill during the semester, there may be changes to this course, including having a backup instructor take over the course. Please look for announcements in </a:t>
            </a:r>
            <a:r>
              <a:rPr lang="en-US" dirty="0" err="1"/>
              <a:t>Webcourses@UCF</a:t>
            </a:r>
            <a:r>
              <a:rPr lang="en-US" dirty="0"/>
              <a:t> or Knights email for any alterations to this course.</a:t>
            </a:r>
          </a:p>
          <a:p>
            <a:r>
              <a:rPr lang="en-US" b="1" dirty="0"/>
              <a:t>Course Accessibility and Disability COVID-19 Supplemental Statement</a:t>
            </a:r>
            <a:r>
              <a:rPr lang="en-US" dirty="0"/>
              <a:t>: Accommodations may need to be added or adjusted should this course shift from an on-campus to a remote format. Students with disabilities should speak with their instructor and should contact </a:t>
            </a:r>
            <a:r>
              <a:rPr lang="en-US" u="sng" dirty="0">
                <a:hlinkClick r:id="rId2"/>
              </a:rPr>
              <a:t>sas@ucf.edu</a:t>
            </a:r>
            <a:r>
              <a:rPr lang="en-US" dirty="0"/>
              <a:t> to discuss specific accommodations for this or other courses.</a:t>
            </a:r>
          </a:p>
          <a:p>
            <a:pPr marL="0" marR="0" indent="0" algn="l" defTabSz="914400" rtl="0" fontAlgn="auto" latinLnBrk="1" hangingPunct="0">
              <a:lnSpc>
                <a:spcPct val="100000"/>
              </a:lnSpc>
              <a:spcBef>
                <a:spcPts val="0"/>
              </a:spcBef>
              <a:spcAft>
                <a:spcPts val="0"/>
              </a:spcAft>
              <a:buClrTx/>
              <a:buSzTx/>
              <a:buFontTx/>
              <a:buNone/>
              <a:tabLst/>
            </a:pPr>
            <a:endParaRPr kumimoji="0" lang="en-US" sz="2400" b="0" i="0" u="none" strike="noStrike" cap="none" spc="0" normalizeH="0" baseline="0" dirty="0">
              <a:ln>
                <a:noFill/>
              </a:ln>
              <a:solidFill>
                <a:srgbClr val="000000"/>
              </a:solidFill>
              <a:effectLst/>
              <a:uFillTx/>
              <a:latin typeface="Times New Roman"/>
              <a:ea typeface="Times New Roman"/>
              <a:cs typeface="Times New Roman"/>
              <a:sym typeface="Times New Roman"/>
            </a:endParaRPr>
          </a:p>
        </p:txBody>
      </p:sp>
    </p:spTree>
    <p:extLst>
      <p:ext uri="{BB962C8B-B14F-4D97-AF65-F5344CB8AC3E}">
        <p14:creationId xmlns:p14="http://schemas.microsoft.com/office/powerpoint/2010/main" val="3691196111"/>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Shape 36"/>
          <p:cNvSpPr>
            <a:spLocks noGrp="1"/>
          </p:cNvSpPr>
          <p:nvPr>
            <p:ph type="title"/>
          </p:nvPr>
        </p:nvSpPr>
        <p:spPr>
          <a:xfrm>
            <a:off x="609600" y="-1"/>
            <a:ext cx="7772400" cy="1143002"/>
          </a:xfrm>
          <a:prstGeom prst="rect">
            <a:avLst/>
          </a:prstGeom>
        </p:spPr>
        <p:txBody>
          <a:bodyPr lIns="0" tIns="0" rIns="0" bIns="0">
            <a:normAutofit/>
          </a:bodyPr>
          <a:lstStyle>
            <a:lvl1pPr>
              <a:defRPr sz="2800">
                <a:latin typeface="Times New Roman Bold"/>
                <a:ea typeface="Times New Roman Bold"/>
                <a:cs typeface="Times New Roman Bold"/>
                <a:sym typeface="Times New Roman Bold"/>
              </a:defRPr>
            </a:lvl1pPr>
          </a:lstStyle>
          <a:p>
            <a:pPr lvl="0"/>
            <a:r>
              <a:rPr lang="en-US" dirty="0">
                <a:effectLst>
                  <a:outerShdw blurRad="12700" dist="25400" dir="2700000" rotWithShape="0">
                    <a:srgbClr val="DDDDDD"/>
                  </a:outerShdw>
                </a:effectLst>
              </a:rPr>
              <a:t>Syllabus Review</a:t>
            </a:r>
            <a:endParaRPr lang="en-US" b="1" i="1" dirty="0">
              <a:effectLst>
                <a:outerShdw blurRad="12700" dist="25400" dir="2700000" rotWithShape="0">
                  <a:srgbClr val="DDDDDD"/>
                </a:outerShdw>
              </a:effectLst>
            </a:endParaRPr>
          </a:p>
        </p:txBody>
      </p:sp>
      <p:sp>
        <p:nvSpPr>
          <p:cNvPr id="2" name="Rectangle 1"/>
          <p:cNvSpPr/>
          <p:nvPr/>
        </p:nvSpPr>
        <p:spPr>
          <a:xfrm>
            <a:off x="150091" y="1143001"/>
            <a:ext cx="9144000" cy="4893647"/>
          </a:xfrm>
          <a:prstGeom prst="rect">
            <a:avLst/>
          </a:prstGeom>
        </p:spPr>
        <p:txBody>
          <a:bodyPr wrap="square">
            <a:spAutoFit/>
          </a:bodyPr>
          <a:lstStyle/>
          <a:p>
            <a:r>
              <a:rPr lang="en-US" b="1" dirty="0"/>
              <a:t>Core Policy Statements:</a:t>
            </a:r>
            <a:endParaRPr lang="en-US" dirty="0"/>
          </a:p>
          <a:p>
            <a:r>
              <a:rPr lang="en-US" b="1" dirty="0"/>
              <a:t> </a:t>
            </a:r>
            <a:endParaRPr lang="en-US" dirty="0"/>
          </a:p>
          <a:p>
            <a:pPr marL="342900" lvl="0" indent="-342900">
              <a:buFont typeface="Arial"/>
              <a:buChar char="•"/>
            </a:pPr>
            <a:r>
              <a:rPr lang="en-US" dirty="0"/>
              <a:t>The instructor all students to uphold the highest academic integrity in this courses according to UCF policies. </a:t>
            </a:r>
          </a:p>
          <a:p>
            <a:pPr marL="342900" lvl="0" indent="-342900">
              <a:buFont typeface="Arial"/>
              <a:buChar char="•"/>
            </a:pPr>
            <a:r>
              <a:rPr lang="en-US" dirty="0">
                <a:solidFill>
                  <a:schemeClr val="accent6"/>
                </a:solidFill>
              </a:rPr>
              <a:t>Students are encouraged to seek the instructor’s advise and Student Accessibility Services if needed.</a:t>
            </a:r>
          </a:p>
          <a:p>
            <a:pPr marL="342900" lvl="0" indent="-342900">
              <a:buFont typeface="Arial"/>
              <a:buChar char="•"/>
            </a:pPr>
            <a:r>
              <a:rPr lang="en-US" dirty="0"/>
              <a:t>For students’ safety and safety of others, students are encouraged to be aware of their surroundings and familiar with campus emergency procedures.</a:t>
            </a:r>
          </a:p>
          <a:p>
            <a:pPr marL="342900" indent="-342900">
              <a:buFont typeface="Arial"/>
              <a:buChar char="•"/>
            </a:pPr>
            <a:r>
              <a:rPr lang="en-US" dirty="0">
                <a:solidFill>
                  <a:schemeClr val="accent6"/>
                </a:solidFill>
              </a:rPr>
              <a:t>Active duty military students need to let the instructor know ahead of time to help accommodates their special needs.</a:t>
            </a:r>
          </a:p>
          <a:p>
            <a:pPr marL="342900" lvl="0" indent="-342900">
              <a:buFont typeface="Arial"/>
              <a:buChar char="•"/>
            </a:pPr>
            <a:r>
              <a:rPr lang="en-US" dirty="0"/>
              <a:t>Please note that essential policies and faculty resources are available in </a:t>
            </a:r>
            <a:r>
              <a:rPr lang="en-US" dirty="0" err="1"/>
              <a:t>Webcourses</a:t>
            </a:r>
            <a:r>
              <a:rPr lang="en-US" dirty="0"/>
              <a:t>.</a:t>
            </a:r>
          </a:p>
        </p:txBody>
      </p:sp>
    </p:spTree>
    <p:extLst>
      <p:ext uri="{BB962C8B-B14F-4D97-AF65-F5344CB8AC3E}">
        <p14:creationId xmlns:p14="http://schemas.microsoft.com/office/powerpoint/2010/main" val="3983455902"/>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Shape 36"/>
          <p:cNvSpPr>
            <a:spLocks noGrp="1"/>
          </p:cNvSpPr>
          <p:nvPr>
            <p:ph type="title"/>
          </p:nvPr>
        </p:nvSpPr>
        <p:spPr>
          <a:xfrm>
            <a:off x="609600" y="-1"/>
            <a:ext cx="7772400" cy="1143002"/>
          </a:xfrm>
          <a:prstGeom prst="rect">
            <a:avLst/>
          </a:prstGeom>
        </p:spPr>
        <p:txBody>
          <a:bodyPr lIns="0" tIns="0" rIns="0" bIns="0">
            <a:normAutofit/>
          </a:bodyPr>
          <a:lstStyle>
            <a:lvl1pPr>
              <a:defRPr sz="2800">
                <a:latin typeface="Times New Roman Bold"/>
                <a:ea typeface="Times New Roman Bold"/>
                <a:cs typeface="Times New Roman Bold"/>
                <a:sym typeface="Times New Roman Bold"/>
              </a:defRPr>
            </a:lvl1pPr>
          </a:lstStyle>
          <a:p>
            <a:pPr lvl="0"/>
            <a:r>
              <a:rPr lang="en-US" dirty="0">
                <a:effectLst>
                  <a:outerShdw blurRad="12700" dist="25400" dir="2700000" rotWithShape="0">
                    <a:srgbClr val="DDDDDD"/>
                  </a:outerShdw>
                </a:effectLst>
              </a:rPr>
              <a:t>Syllabus Review - </a:t>
            </a:r>
            <a:r>
              <a:rPr lang="en-US" sz="2000" b="1" dirty="0"/>
              <a:t>Student learning outcomes</a:t>
            </a:r>
            <a:r>
              <a:rPr lang="en-US" sz="2000" dirty="0"/>
              <a:t> </a:t>
            </a:r>
            <a:endParaRPr lang="en-US" b="1" i="1" dirty="0">
              <a:effectLst>
                <a:outerShdw blurRad="12700" dist="25400" dir="2700000" rotWithShape="0">
                  <a:srgbClr val="DDDDDD"/>
                </a:outerShdw>
              </a:effectLst>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43001"/>
            <a:ext cx="9144000" cy="5369034"/>
          </a:xfrm>
          <a:prstGeom prst="rect">
            <a:avLst/>
          </a:prstGeom>
        </p:spPr>
      </p:pic>
    </p:spTree>
    <p:extLst>
      <p:ext uri="{BB962C8B-B14F-4D97-AF65-F5344CB8AC3E}">
        <p14:creationId xmlns:p14="http://schemas.microsoft.com/office/powerpoint/2010/main" val="1918502651"/>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Shape 36"/>
          <p:cNvSpPr>
            <a:spLocks noGrp="1"/>
          </p:cNvSpPr>
          <p:nvPr>
            <p:ph type="title"/>
          </p:nvPr>
        </p:nvSpPr>
        <p:spPr>
          <a:xfrm>
            <a:off x="759690" y="1662702"/>
            <a:ext cx="8003309" cy="1651001"/>
          </a:xfrm>
          <a:prstGeom prst="rect">
            <a:avLst/>
          </a:prstGeom>
        </p:spPr>
        <p:txBody>
          <a:bodyPr lIns="0" tIns="0" rIns="0" bIns="0">
            <a:normAutofit fontScale="90000"/>
          </a:bodyPr>
          <a:lstStyle>
            <a:lvl1pPr>
              <a:defRPr sz="2800">
                <a:latin typeface="Times New Roman Bold"/>
                <a:ea typeface="Times New Roman Bold"/>
                <a:cs typeface="Times New Roman Bold"/>
                <a:sym typeface="Times New Roman Bold"/>
              </a:defRPr>
            </a:lvl1pPr>
          </a:lstStyle>
          <a:p>
            <a:pPr algn="l"/>
            <a:br>
              <a:rPr lang="en-US" dirty="0">
                <a:effectLst>
                  <a:outerShdw blurRad="12700" dist="25400" dir="2700000" rotWithShape="0">
                    <a:srgbClr val="DDDDDD"/>
                  </a:outerShdw>
                </a:effectLst>
              </a:rPr>
            </a:br>
            <a:r>
              <a:rPr lang="en-US" b="1" dirty="0"/>
              <a:t>Student Academic Activities:</a:t>
            </a:r>
            <a:br>
              <a:rPr lang="en-US" dirty="0"/>
            </a:br>
            <a:br>
              <a:rPr lang="en-US" dirty="0">
                <a:effectLst>
                  <a:outerShdw blurRad="12700" dist="25400" dir="2700000" rotWithShape="0">
                    <a:srgbClr val="DDDDDD"/>
                  </a:outerShdw>
                </a:effectLst>
              </a:rPr>
            </a:br>
            <a:r>
              <a:rPr lang="en-US" dirty="0">
                <a:effectLst>
                  <a:outerShdw blurRad="12700" dist="25400" dir="2700000" rotWithShape="0">
                    <a:srgbClr val="DDDDDD"/>
                  </a:outerShdw>
                </a:effectLst>
              </a:rPr>
              <a:t>1) Read Chapter 1 of the Textbook</a:t>
            </a:r>
            <a:br>
              <a:rPr lang="en-US" dirty="0">
                <a:effectLst>
                  <a:outerShdw blurRad="12700" dist="25400" dir="2700000" rotWithShape="0">
                    <a:srgbClr val="DDDDDD"/>
                  </a:outerShdw>
                </a:effectLst>
              </a:rPr>
            </a:br>
            <a:r>
              <a:rPr lang="en-US" dirty="0">
                <a:effectLst>
                  <a:outerShdw blurRad="12700" dist="25400" dir="2700000" rotWithShape="0">
                    <a:srgbClr val="DDDDDD"/>
                  </a:outerShdw>
                </a:effectLst>
              </a:rPr>
              <a:t>2) Email Dr. Batarseh by this Sunday </a:t>
            </a:r>
            <a:r>
              <a:rPr lang="mr-IN" dirty="0">
                <a:effectLst>
                  <a:outerShdw blurRad="12700" dist="25400" dir="2700000" rotWithShape="0">
                    <a:srgbClr val="DDDDDD"/>
                  </a:outerShdw>
                </a:effectLst>
              </a:rPr>
              <a:t>–</a:t>
            </a:r>
            <a:r>
              <a:rPr lang="en-US" dirty="0">
                <a:effectLst>
                  <a:outerShdw blurRad="12700" dist="25400" dir="2700000" rotWithShape="0">
                    <a:srgbClr val="DDDDDD"/>
                  </a:outerShdw>
                </a:effectLst>
              </a:rPr>
              <a:t> </a:t>
            </a:r>
            <a:r>
              <a:rPr lang="en-US" dirty="0" err="1">
                <a:effectLst>
                  <a:outerShdw blurRad="12700" dist="25400" dir="2700000" rotWithShape="0">
                    <a:srgbClr val="DDDDDD"/>
                  </a:outerShdw>
                </a:effectLst>
              </a:rPr>
              <a:t>issa.batarseh@ucf.edu</a:t>
            </a:r>
            <a:r>
              <a:rPr lang="en-US" dirty="0">
                <a:effectLst>
                  <a:outerShdw blurRad="12700" dist="25400" dir="2700000" rotWithShape="0">
                    <a:srgbClr val="DDDDDD"/>
                  </a:outerShdw>
                </a:effectLst>
              </a:rPr>
              <a:t> </a:t>
            </a:r>
            <a:br>
              <a:rPr lang="en-US" dirty="0">
                <a:effectLst>
                  <a:outerShdw blurRad="12700" dist="25400" dir="2700000" rotWithShape="0">
                    <a:srgbClr val="DDDDDD"/>
                  </a:outerShdw>
                </a:effectLst>
              </a:rPr>
            </a:br>
            <a:br>
              <a:rPr lang="en-US" dirty="0">
                <a:effectLst>
                  <a:outerShdw blurRad="12700" dist="25400" dir="2700000" rotWithShape="0">
                    <a:srgbClr val="DDDDDD"/>
                  </a:outerShdw>
                </a:effectLst>
              </a:rPr>
            </a:br>
            <a:r>
              <a:rPr lang="en-US" dirty="0">
                <a:effectLst>
                  <a:outerShdw blurRad="12700" dist="25400" dir="2700000" rotWithShape="0">
                    <a:srgbClr val="DDDDDD"/>
                  </a:outerShdw>
                </a:effectLst>
              </a:rPr>
              <a:t>Thank you</a:t>
            </a:r>
            <a:endParaRPr lang="en-US" b="1" i="1" dirty="0">
              <a:effectLst>
                <a:outerShdw blurRad="12700" dist="25400" dir="2700000" rotWithShape="0">
                  <a:srgbClr val="DDDDDD"/>
                </a:outerShdw>
              </a:effectLst>
            </a:endParaRPr>
          </a:p>
        </p:txBody>
      </p:sp>
    </p:spTree>
    <p:extLst>
      <p:ext uri="{BB962C8B-B14F-4D97-AF65-F5344CB8AC3E}">
        <p14:creationId xmlns:p14="http://schemas.microsoft.com/office/powerpoint/2010/main" val="1785945401"/>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Shape 36"/>
          <p:cNvSpPr>
            <a:spLocks noGrp="1"/>
          </p:cNvSpPr>
          <p:nvPr>
            <p:ph type="title"/>
          </p:nvPr>
        </p:nvSpPr>
        <p:spPr>
          <a:xfrm>
            <a:off x="609600" y="-1"/>
            <a:ext cx="7772400" cy="1143002"/>
          </a:xfrm>
          <a:prstGeom prst="rect">
            <a:avLst/>
          </a:prstGeom>
        </p:spPr>
        <p:txBody>
          <a:bodyPr lIns="0" tIns="0" rIns="0" bIns="0">
            <a:normAutofit/>
          </a:bodyPr>
          <a:lstStyle>
            <a:lvl1pPr>
              <a:defRPr sz="2800">
                <a:latin typeface="Times New Roman Bold"/>
                <a:ea typeface="Times New Roman Bold"/>
                <a:cs typeface="Times New Roman Bold"/>
                <a:sym typeface="Times New Roman Bold"/>
              </a:defRPr>
            </a:lvl1pPr>
          </a:lstStyle>
          <a:p>
            <a:pPr lvl="0">
              <a:defRPr sz="1800"/>
            </a:pPr>
            <a:r>
              <a:rPr sz="2800"/>
              <a:t>Agenda</a:t>
            </a:r>
          </a:p>
        </p:txBody>
      </p:sp>
      <p:sp>
        <p:nvSpPr>
          <p:cNvPr id="37" name="Shape 37"/>
          <p:cNvSpPr>
            <a:spLocks noGrp="1"/>
          </p:cNvSpPr>
          <p:nvPr>
            <p:ph type="body" idx="1"/>
          </p:nvPr>
        </p:nvSpPr>
        <p:spPr>
          <a:xfrm>
            <a:off x="990600" y="1143000"/>
            <a:ext cx="8153400" cy="4114800"/>
          </a:xfrm>
          <a:prstGeom prst="rect">
            <a:avLst/>
          </a:prstGeom>
        </p:spPr>
        <p:txBody>
          <a:bodyPr lIns="0" tIns="0" rIns="0" bIns="0">
            <a:normAutofit/>
          </a:bodyPr>
          <a:lstStyle/>
          <a:p>
            <a:pPr lvl="0">
              <a:buSzTx/>
              <a:buNone/>
            </a:pPr>
            <a:endParaRPr sz="1400" i="1" dirty="0"/>
          </a:p>
          <a:p>
            <a:pPr marL="381000" lvl="0" indent="-381000">
              <a:buChar char="•"/>
            </a:pPr>
            <a:r>
              <a:rPr lang="en-US" sz="2000" dirty="0">
                <a:effectLst>
                  <a:outerShdw blurRad="12700" dist="25400" dir="2700000" rotWithShape="0">
                    <a:srgbClr val="DDDDDD"/>
                  </a:outerShdw>
                </a:effectLst>
                <a:latin typeface="Times New Roman Bold"/>
                <a:ea typeface="Times New Roman Bold"/>
                <a:cs typeface="Times New Roman Bold"/>
                <a:sym typeface="Times New Roman Bold"/>
              </a:rPr>
              <a:t>Welcoming remarks</a:t>
            </a:r>
            <a:endParaRPr sz="2000" dirty="0">
              <a:effectLst>
                <a:outerShdw blurRad="12700" dist="25400" dir="2700000" rotWithShape="0">
                  <a:srgbClr val="DDDDDD"/>
                </a:outerShdw>
              </a:effectLst>
              <a:latin typeface="Times New Roman Bold"/>
              <a:ea typeface="Times New Roman Bold"/>
              <a:cs typeface="Times New Roman Bold"/>
              <a:sym typeface="Times New Roman Bold"/>
            </a:endParaRPr>
          </a:p>
          <a:p>
            <a:pPr marL="381000" lvl="0" indent="-381000">
              <a:buChar char="•"/>
            </a:pPr>
            <a:r>
              <a:rPr sz="2000" dirty="0">
                <a:effectLst>
                  <a:outerShdw blurRad="12700" dist="25400" dir="2700000" rotWithShape="0">
                    <a:srgbClr val="DDDDDD"/>
                  </a:outerShdw>
                </a:effectLst>
                <a:latin typeface="Times New Roman Bold"/>
                <a:ea typeface="Times New Roman Bold"/>
                <a:cs typeface="Times New Roman Bold"/>
                <a:sym typeface="Times New Roman Bold"/>
              </a:rPr>
              <a:t>Syllabus Review</a:t>
            </a:r>
            <a:endParaRPr sz="2000" b="1" i="1" dirty="0">
              <a:effectLst>
                <a:outerShdw blurRad="12700" dist="25400" dir="2700000" rotWithShape="0">
                  <a:srgbClr val="DDDDDD"/>
                </a:outerShdw>
              </a:effectLst>
            </a:endParaRPr>
          </a:p>
          <a:p>
            <a:pPr marL="381000" lvl="0" indent="-381000">
              <a:buClr>
                <a:srgbClr val="000000"/>
              </a:buClr>
              <a:buChar char="•"/>
            </a:pPr>
            <a:r>
              <a:rPr sz="2000" dirty="0">
                <a:effectLst>
                  <a:outerShdw blurRad="12700" dist="25400" dir="2700000" rotWithShape="0">
                    <a:srgbClr val="DDDDDD"/>
                  </a:outerShdw>
                </a:effectLst>
                <a:latin typeface="Times New Roman Bold"/>
                <a:ea typeface="Times New Roman Bold"/>
                <a:cs typeface="Times New Roman Bold"/>
                <a:sym typeface="Times New Roman Bold"/>
              </a:rPr>
              <a:t>Course Topics</a:t>
            </a:r>
          </a:p>
          <a:p>
            <a:pPr marL="381000" lvl="0" indent="-381000">
              <a:buClr>
                <a:srgbClr val="000000"/>
              </a:buClr>
              <a:buChar char="•"/>
            </a:pPr>
            <a:r>
              <a:rPr sz="2000" dirty="0">
                <a:effectLst>
                  <a:outerShdw blurRad="12700" dist="25400" dir="2700000" rotWithShape="0">
                    <a:srgbClr val="DDDDDD"/>
                  </a:outerShdw>
                </a:effectLst>
                <a:latin typeface="Times New Roman Bold"/>
                <a:ea typeface="Times New Roman Bold"/>
                <a:cs typeface="Times New Roman Bold"/>
                <a:sym typeface="Times New Roman Bold"/>
              </a:rPr>
              <a:t>Questions</a:t>
            </a:r>
            <a:endParaRPr lang="en-US" sz="2000" dirty="0">
              <a:effectLst>
                <a:outerShdw blurRad="12700" dist="25400" dir="2700000" rotWithShape="0">
                  <a:srgbClr val="DDDDDD"/>
                </a:outerShdw>
              </a:effectLst>
              <a:latin typeface="Times New Roman Bold"/>
              <a:ea typeface="Times New Roman Bold"/>
              <a:cs typeface="Times New Roman Bold"/>
              <a:sym typeface="Times New Roman Bold"/>
            </a:endParaRPr>
          </a:p>
          <a:p>
            <a:pPr marL="381000" lvl="0" indent="-381000">
              <a:buClr>
                <a:srgbClr val="000000"/>
              </a:buClr>
              <a:buChar char="•"/>
            </a:pPr>
            <a:r>
              <a:rPr lang="en-US" sz="2000" dirty="0">
                <a:effectLst>
                  <a:outerShdw blurRad="12700" dist="25400" dir="2700000" rotWithShape="0">
                    <a:srgbClr val="DDDDDD"/>
                  </a:outerShdw>
                </a:effectLst>
                <a:latin typeface="Times New Roman Bold"/>
                <a:ea typeface="Times New Roman Bold"/>
                <a:cs typeface="Times New Roman Bold"/>
                <a:sym typeface="Times New Roman Bold"/>
              </a:rPr>
              <a:t>Your Academic Assignment </a:t>
            </a:r>
            <a:r>
              <a:rPr lang="mr-IN" sz="2000" dirty="0">
                <a:effectLst>
                  <a:outerShdw blurRad="12700" dist="25400" dir="2700000" rotWithShape="0">
                    <a:srgbClr val="DDDDDD"/>
                  </a:outerShdw>
                </a:effectLst>
                <a:latin typeface="Times New Roman Bold"/>
                <a:ea typeface="Times New Roman Bold"/>
                <a:cs typeface="Times New Roman Bold"/>
                <a:sym typeface="Times New Roman Bold"/>
              </a:rPr>
              <a:t>–</a:t>
            </a:r>
            <a:r>
              <a:rPr lang="en-US" sz="2000" dirty="0">
                <a:effectLst>
                  <a:outerShdw blurRad="12700" dist="25400" dir="2700000" rotWithShape="0">
                    <a:srgbClr val="DDDDDD"/>
                  </a:outerShdw>
                </a:effectLst>
                <a:latin typeface="Times New Roman Bold"/>
                <a:ea typeface="Times New Roman Bold"/>
                <a:cs typeface="Times New Roman Bold"/>
                <a:sym typeface="Times New Roman Bold"/>
              </a:rPr>
              <a:t> Due this Sunday.</a:t>
            </a:r>
            <a:endParaRPr sz="2000" dirty="0">
              <a:effectLst>
                <a:outerShdw blurRad="12700" dist="25400" dir="2700000" rotWithShape="0">
                  <a:srgbClr val="DDDDDD"/>
                </a:outerShdw>
              </a:effectLst>
              <a:latin typeface="Times New Roman Bold"/>
              <a:ea typeface="Times New Roman Bold"/>
              <a:cs typeface="Times New Roman Bold"/>
              <a:sym typeface="Times New Roman Bold"/>
            </a:endParaRP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Shape 36"/>
          <p:cNvSpPr>
            <a:spLocks noGrp="1"/>
          </p:cNvSpPr>
          <p:nvPr>
            <p:ph type="title"/>
          </p:nvPr>
        </p:nvSpPr>
        <p:spPr>
          <a:xfrm>
            <a:off x="609600" y="-1"/>
            <a:ext cx="7772400" cy="1143002"/>
          </a:xfrm>
          <a:prstGeom prst="rect">
            <a:avLst/>
          </a:prstGeom>
        </p:spPr>
        <p:txBody>
          <a:bodyPr lIns="0" tIns="0" rIns="0" bIns="0">
            <a:normAutofit/>
          </a:bodyPr>
          <a:lstStyle>
            <a:lvl1pPr>
              <a:defRPr sz="2800">
                <a:latin typeface="Times New Roman Bold"/>
                <a:ea typeface="Times New Roman Bold"/>
                <a:cs typeface="Times New Roman Bold"/>
                <a:sym typeface="Times New Roman Bold"/>
              </a:defRPr>
            </a:lvl1pPr>
          </a:lstStyle>
          <a:p>
            <a:r>
              <a:rPr lang="en-US" b="1" dirty="0"/>
              <a:t>POWER ELECTRONICS I</a:t>
            </a:r>
            <a:br>
              <a:rPr lang="en-US" dirty="0"/>
            </a:br>
            <a:r>
              <a:rPr lang="en-US" b="1" dirty="0"/>
              <a:t>EEL 5245</a:t>
            </a:r>
            <a:r>
              <a:rPr lang="en-US" dirty="0"/>
              <a:t> - </a:t>
            </a:r>
            <a:r>
              <a:rPr lang="en-US" b="1" dirty="0"/>
              <a:t>FALL 2018</a:t>
            </a:r>
            <a:endParaRPr lang="en-US" dirty="0"/>
          </a:p>
        </p:txBody>
      </p:sp>
      <p:sp>
        <p:nvSpPr>
          <p:cNvPr id="3" name="TextBox 2"/>
          <p:cNvSpPr txBox="1"/>
          <p:nvPr/>
        </p:nvSpPr>
        <p:spPr>
          <a:xfrm>
            <a:off x="277091" y="1154545"/>
            <a:ext cx="8543636" cy="6247862"/>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r>
              <a:rPr lang="en-US" b="1" dirty="0"/>
              <a:t>Instructor: </a:t>
            </a:r>
            <a:r>
              <a:rPr lang="en-US" dirty="0"/>
              <a:t>		Dr. Issa Batarseh</a:t>
            </a:r>
          </a:p>
          <a:p>
            <a:r>
              <a:rPr lang="en-US" b="1" dirty="0"/>
              <a:t>Office:</a:t>
            </a:r>
            <a:r>
              <a:rPr lang="en-US" dirty="0"/>
              <a:t>			HEC 204</a:t>
            </a:r>
          </a:p>
          <a:p>
            <a:r>
              <a:rPr lang="en-US" b="1" dirty="0"/>
              <a:t>Office Hours:</a:t>
            </a:r>
            <a:r>
              <a:rPr lang="en-US" dirty="0"/>
              <a:t>		M, W 	10:15 - 11:45 PM </a:t>
            </a:r>
          </a:p>
          <a:p>
            <a:r>
              <a:rPr lang="en-US" b="1" dirty="0"/>
              <a:t>Phone:</a:t>
            </a:r>
            <a:r>
              <a:rPr lang="en-US" dirty="0"/>
              <a:t>		Work: 	407-823-0185 </a:t>
            </a:r>
          </a:p>
          <a:p>
            <a:r>
              <a:rPr lang="en-US" dirty="0"/>
              <a:t>			Cell: 	407-962-8630</a:t>
            </a:r>
          </a:p>
          <a:p>
            <a:r>
              <a:rPr lang="en-US" b="1" dirty="0"/>
              <a:t>Email:			 </a:t>
            </a:r>
            <a:r>
              <a:rPr lang="en-US" b="1" u="sng" dirty="0">
                <a:hlinkClick r:id="rId2"/>
              </a:rPr>
              <a:t>issa.batarseh@ucf.edu</a:t>
            </a:r>
            <a:endParaRPr lang="en-US" dirty="0"/>
          </a:p>
          <a:p>
            <a:r>
              <a:rPr lang="en-US" b="1" dirty="0"/>
              <a:t>Class Hours:</a:t>
            </a:r>
            <a:r>
              <a:rPr lang="en-US" dirty="0"/>
              <a:t>		MW 9:00 – 10:15 AM</a:t>
            </a:r>
          </a:p>
          <a:p>
            <a:r>
              <a:rPr lang="en-US" b="1" dirty="0"/>
              <a:t>Class Room:</a:t>
            </a:r>
            <a:r>
              <a:rPr lang="en-US" dirty="0"/>
              <a:t>		</a:t>
            </a:r>
            <a:r>
              <a:rPr lang="en-US" dirty="0">
                <a:highlight>
                  <a:srgbClr val="FFFF00"/>
                </a:highlight>
              </a:rPr>
              <a:t>Online lectures due to COVID-19</a:t>
            </a:r>
          </a:p>
          <a:p>
            <a:r>
              <a:rPr lang="en-US" b="1" dirty="0"/>
              <a:t>Textbook:</a:t>
            </a:r>
            <a:r>
              <a:rPr lang="en-US" dirty="0"/>
              <a:t>		Power Electronics - </a:t>
            </a:r>
            <a:r>
              <a:rPr lang="en-US" sz="1800" i="1" dirty="0"/>
              <a:t>Circuit Analysis and Design</a:t>
            </a:r>
            <a:endParaRPr lang="en-US" i="1" dirty="0"/>
          </a:p>
          <a:p>
            <a:r>
              <a:rPr lang="en-US" dirty="0"/>
              <a:t>			I. Batarseh and H. </a:t>
            </a:r>
            <a:r>
              <a:rPr lang="en-US" dirty="0" err="1"/>
              <a:t>Harb</a:t>
            </a:r>
            <a:r>
              <a:rPr lang="en-US" dirty="0"/>
              <a:t>, Springer, 2018.</a:t>
            </a:r>
          </a:p>
          <a:p>
            <a:r>
              <a:rPr lang="en-US" u="sng" dirty="0">
                <a:hlinkClick r:id="rId3"/>
              </a:rPr>
              <a:t>https://link.springer.com/book/10.1007%2F978-3-319-68366-9</a:t>
            </a:r>
            <a:r>
              <a:rPr lang="en-US" dirty="0"/>
              <a:t> </a:t>
            </a:r>
            <a:r>
              <a:rPr lang="en-US" b="1" dirty="0"/>
              <a:t>References:</a:t>
            </a:r>
          </a:p>
          <a:p>
            <a:pPr marL="457200" indent="-457200">
              <a:buAutoNum type="arabicPeriod"/>
            </a:pPr>
            <a:r>
              <a:rPr lang="en-US" sz="2000" b="1" i="1" dirty="0"/>
              <a:t>Fundamentals of Power Electronics</a:t>
            </a:r>
            <a:r>
              <a:rPr lang="en-US" sz="2000" b="1" dirty="0"/>
              <a:t>, </a:t>
            </a:r>
            <a:r>
              <a:rPr lang="en-US" sz="2000" dirty="0"/>
              <a:t>Erickson and </a:t>
            </a:r>
            <a:r>
              <a:rPr lang="en-US" sz="2000" dirty="0" err="1"/>
              <a:t>Maksimovic</a:t>
            </a:r>
            <a:r>
              <a:rPr lang="en-US" sz="2000" dirty="0"/>
              <a:t>, 2001</a:t>
            </a:r>
          </a:p>
          <a:p>
            <a:pPr marL="457200" indent="-457200">
              <a:buAutoNum type="arabicPeriod"/>
            </a:pPr>
            <a:r>
              <a:rPr lang="en-US" sz="2000" b="1" i="1" dirty="0"/>
              <a:t>Power Electronics: Converters, Applications and Design</a:t>
            </a:r>
            <a:r>
              <a:rPr lang="en-US" sz="2000" dirty="0"/>
              <a:t>, Mohan, </a:t>
            </a:r>
            <a:r>
              <a:rPr lang="en-US" sz="2000" dirty="0" err="1"/>
              <a:t>Undeland</a:t>
            </a:r>
            <a:r>
              <a:rPr lang="en-US" sz="2000" dirty="0"/>
              <a:t> and  Robbins</a:t>
            </a:r>
            <a:r>
              <a:rPr lang="en-US" b="1" i="1" dirty="0"/>
              <a:t>			</a:t>
            </a:r>
            <a:endParaRPr lang="en-US" dirty="0"/>
          </a:p>
          <a:p>
            <a:r>
              <a:rPr lang="en-US" dirty="0"/>
              <a:t> </a:t>
            </a:r>
          </a:p>
          <a:p>
            <a:pPr marL="0" marR="0" indent="0" algn="l" defTabSz="914400" rtl="0" fontAlgn="auto" latinLnBrk="1" hangingPunct="0">
              <a:lnSpc>
                <a:spcPct val="100000"/>
              </a:lnSpc>
              <a:spcBef>
                <a:spcPts val="0"/>
              </a:spcBef>
              <a:spcAft>
                <a:spcPts val="0"/>
              </a:spcAft>
              <a:buClrTx/>
              <a:buSzTx/>
              <a:buFontTx/>
              <a:buNone/>
              <a:tabLst/>
            </a:pPr>
            <a:endParaRPr kumimoji="0" lang="en-US" sz="2400" b="0" i="0" u="none" strike="noStrike" cap="none" spc="0" normalizeH="0" baseline="0" dirty="0">
              <a:ln>
                <a:noFill/>
              </a:ln>
              <a:solidFill>
                <a:srgbClr val="000000"/>
              </a:solidFill>
              <a:effectLst/>
              <a:uFillTx/>
              <a:latin typeface="Times New Roman"/>
              <a:ea typeface="Times New Roman"/>
              <a:cs typeface="Times New Roman"/>
              <a:sym typeface="Times New Roman"/>
            </a:endParaRPr>
          </a:p>
        </p:txBody>
      </p:sp>
    </p:spTree>
    <p:extLst>
      <p:ext uri="{BB962C8B-B14F-4D97-AF65-F5344CB8AC3E}">
        <p14:creationId xmlns:p14="http://schemas.microsoft.com/office/powerpoint/2010/main" val="2145174067"/>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Shape 36"/>
          <p:cNvSpPr>
            <a:spLocks noGrp="1"/>
          </p:cNvSpPr>
          <p:nvPr>
            <p:ph type="title"/>
          </p:nvPr>
        </p:nvSpPr>
        <p:spPr>
          <a:xfrm>
            <a:off x="609600" y="-1"/>
            <a:ext cx="7772400" cy="1143002"/>
          </a:xfrm>
          <a:prstGeom prst="rect">
            <a:avLst/>
          </a:prstGeom>
        </p:spPr>
        <p:txBody>
          <a:bodyPr lIns="0" tIns="0" rIns="0" bIns="0">
            <a:normAutofit/>
          </a:bodyPr>
          <a:lstStyle>
            <a:lvl1pPr>
              <a:defRPr sz="2800">
                <a:latin typeface="Times New Roman Bold"/>
                <a:ea typeface="Times New Roman Bold"/>
                <a:cs typeface="Times New Roman Bold"/>
                <a:sym typeface="Times New Roman Bold"/>
              </a:defRPr>
            </a:lvl1pPr>
          </a:lstStyle>
          <a:p>
            <a:pPr lvl="0"/>
            <a:r>
              <a:rPr lang="en-US" dirty="0">
                <a:effectLst>
                  <a:outerShdw blurRad="12700" dist="25400" dir="2700000" rotWithShape="0">
                    <a:srgbClr val="DDDDDD"/>
                  </a:outerShdw>
                </a:effectLst>
              </a:rPr>
              <a:t>Syllabus Review</a:t>
            </a:r>
            <a:endParaRPr lang="en-US" b="1" i="1" dirty="0">
              <a:effectLst>
                <a:outerShdw blurRad="12700" dist="25400" dir="2700000" rotWithShape="0">
                  <a:srgbClr val="DDDDDD"/>
                </a:outerShdw>
              </a:effectLst>
            </a:endParaRPr>
          </a:p>
        </p:txBody>
      </p:sp>
      <p:sp>
        <p:nvSpPr>
          <p:cNvPr id="4" name="TextBox 3"/>
          <p:cNvSpPr txBox="1"/>
          <p:nvPr/>
        </p:nvSpPr>
        <p:spPr>
          <a:xfrm>
            <a:off x="277091" y="1154545"/>
            <a:ext cx="8543636" cy="483209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r>
              <a:rPr lang="en-US" b="1" dirty="0"/>
              <a:t>Catalog Description:</a:t>
            </a:r>
            <a:r>
              <a:rPr lang="en-US" dirty="0"/>
              <a:t> </a:t>
            </a:r>
            <a:r>
              <a:rPr lang="en-US" sz="2000" dirty="0"/>
              <a:t>Principles of power electronics, power semiconductor devices, switch-mode dc-dc converters, power losses, converter dynamics, stability and control design. </a:t>
            </a:r>
          </a:p>
          <a:p>
            <a:r>
              <a:rPr lang="en-US" b="1" dirty="0"/>
              <a:t> </a:t>
            </a:r>
            <a:endParaRPr lang="en-US" dirty="0"/>
          </a:p>
          <a:p>
            <a:r>
              <a:rPr lang="en-US" b="1" dirty="0"/>
              <a:t>Objective:</a:t>
            </a:r>
            <a:r>
              <a:rPr lang="en-US" dirty="0"/>
              <a:t> </a:t>
            </a:r>
            <a:r>
              <a:rPr lang="en-US" sz="2000" dirty="0"/>
              <a:t>The objective of this course is to present the principles of power electronics and its applications.  This includes power electronics circuits, power semiconductor devices, and converter topologies.  The student will learn analysis and design techniques for switch-mode converters using the buck, boost, and buck-boost topologies.  The course will emphasize complex theoretical analysis and computer simulation tools as course project. </a:t>
            </a:r>
          </a:p>
          <a:p>
            <a:r>
              <a:rPr lang="en-US" b="1" dirty="0"/>
              <a:t> </a:t>
            </a:r>
            <a:endParaRPr lang="en-US" dirty="0"/>
          </a:p>
          <a:p>
            <a:r>
              <a:rPr lang="en-US" b="1" dirty="0"/>
              <a:t>Prerequisites:</a:t>
            </a:r>
            <a:r>
              <a:rPr lang="en-US" dirty="0"/>
              <a:t>		Electronic Circuits - EEL 4309.</a:t>
            </a:r>
          </a:p>
          <a:p>
            <a:r>
              <a:rPr lang="en-US" b="1" dirty="0"/>
              <a:t>Course Content:</a:t>
            </a:r>
            <a:r>
              <a:rPr lang="en-US" dirty="0"/>
              <a:t>	Engineering Design:		1 credit hours </a:t>
            </a:r>
          </a:p>
          <a:p>
            <a:r>
              <a:rPr lang="en-US" dirty="0"/>
              <a:t>			Engineering Science:		2 </a:t>
            </a:r>
            <a:r>
              <a:rPr lang="en-US"/>
              <a:t>credit hours</a:t>
            </a:r>
            <a:endParaRPr lang="en-US" dirty="0"/>
          </a:p>
        </p:txBody>
      </p:sp>
    </p:spTree>
    <p:extLst>
      <p:ext uri="{BB962C8B-B14F-4D97-AF65-F5344CB8AC3E}">
        <p14:creationId xmlns:p14="http://schemas.microsoft.com/office/powerpoint/2010/main" val="939819582"/>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Shape 36"/>
          <p:cNvSpPr>
            <a:spLocks noGrp="1"/>
          </p:cNvSpPr>
          <p:nvPr>
            <p:ph type="title"/>
          </p:nvPr>
        </p:nvSpPr>
        <p:spPr>
          <a:xfrm>
            <a:off x="685800" y="-235975"/>
            <a:ext cx="7772400" cy="1143002"/>
          </a:xfrm>
          <a:prstGeom prst="rect">
            <a:avLst/>
          </a:prstGeom>
        </p:spPr>
        <p:txBody>
          <a:bodyPr lIns="0" tIns="0" rIns="0" bIns="0">
            <a:normAutofit/>
          </a:bodyPr>
          <a:lstStyle>
            <a:lvl1pPr>
              <a:defRPr sz="2800">
                <a:latin typeface="Times New Roman Bold"/>
                <a:ea typeface="Times New Roman Bold"/>
                <a:cs typeface="Times New Roman Bold"/>
                <a:sym typeface="Times New Roman Bold"/>
              </a:defRPr>
            </a:lvl1pPr>
          </a:lstStyle>
          <a:p>
            <a:r>
              <a:rPr lang="en-US" dirty="0">
                <a:effectLst>
                  <a:outerShdw blurRad="12700" dist="25400" dir="2700000" rotWithShape="0">
                    <a:srgbClr val="DDDDDD"/>
                  </a:outerShdw>
                </a:effectLst>
              </a:rPr>
              <a:t>Syllabus Review - </a:t>
            </a:r>
            <a:r>
              <a:rPr lang="en-US" b="1" dirty="0"/>
              <a:t>Covered Topics</a:t>
            </a:r>
            <a:endParaRPr lang="en-US" b="1" i="1" dirty="0">
              <a:effectLst>
                <a:outerShdw blurRad="12700" dist="25400" dir="2700000" rotWithShape="0">
                  <a:srgbClr val="DDDDDD"/>
                </a:outerShdw>
              </a:effectLst>
            </a:endParaRPr>
          </a:p>
        </p:txBody>
      </p:sp>
      <p:sp>
        <p:nvSpPr>
          <p:cNvPr id="5" name="TextBox 4"/>
          <p:cNvSpPr txBox="1"/>
          <p:nvPr/>
        </p:nvSpPr>
        <p:spPr>
          <a:xfrm>
            <a:off x="277091" y="1154545"/>
            <a:ext cx="8543636" cy="587853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r>
              <a:rPr lang="en-US" dirty="0"/>
              <a:t> </a:t>
            </a:r>
            <a:r>
              <a:rPr lang="en-US" sz="2000" b="1" i="1" dirty="0"/>
              <a:t>Introduction (Chapter 1)</a:t>
            </a:r>
            <a:endParaRPr lang="en-US" sz="2000" dirty="0"/>
          </a:p>
          <a:p>
            <a:pPr lvl="1"/>
            <a:r>
              <a:rPr lang="en-US" sz="2000" dirty="0"/>
              <a:t>1.1 What is Power Electronics?</a:t>
            </a:r>
          </a:p>
          <a:p>
            <a:pPr lvl="1"/>
            <a:r>
              <a:rPr lang="en-US" sz="2000" dirty="0"/>
              <a:t>1.3 The Need for Power Conversion</a:t>
            </a:r>
          </a:p>
          <a:p>
            <a:pPr lvl="1"/>
            <a:r>
              <a:rPr lang="en-US" sz="2000" dirty="0"/>
              <a:t>1.4 Power Electronics Systems</a:t>
            </a:r>
          </a:p>
          <a:p>
            <a:pPr lvl="1"/>
            <a:r>
              <a:rPr lang="en-US" sz="2000" dirty="0"/>
              <a:t>1.5 Applications of Power Electronics</a:t>
            </a:r>
          </a:p>
          <a:p>
            <a:pPr lvl="1"/>
            <a:r>
              <a:rPr lang="en-US" sz="2000" dirty="0"/>
              <a:t>1.6 Future Trends</a:t>
            </a:r>
          </a:p>
          <a:p>
            <a:r>
              <a:rPr lang="en-US" sz="2000" b="1" i="1" dirty="0"/>
              <a:t>Switching Concepts and Overview of Power Semiconductor Devices (Chapter 2)</a:t>
            </a:r>
            <a:endParaRPr lang="en-US" sz="2000" dirty="0"/>
          </a:p>
          <a:p>
            <a:pPr lvl="1"/>
            <a:r>
              <a:rPr lang="en-US" sz="2000" dirty="0"/>
              <a:t>2.1 The Need for Switching in Power Electronic Circuits</a:t>
            </a:r>
          </a:p>
          <a:p>
            <a:pPr lvl="1"/>
            <a:r>
              <a:rPr lang="en-US" sz="2000" dirty="0"/>
              <a:t>2.2 Switching Characteristics</a:t>
            </a:r>
          </a:p>
          <a:p>
            <a:pPr lvl="1"/>
            <a:r>
              <a:rPr lang="en-US" sz="2000" dirty="0"/>
              <a:t>2.4 Types of Switches</a:t>
            </a:r>
          </a:p>
          <a:p>
            <a:pPr lvl="1"/>
            <a:r>
              <a:rPr lang="en-US" sz="2000" dirty="0"/>
              <a:t>2.5 Available Semiconductor Switching Devices</a:t>
            </a:r>
          </a:p>
          <a:p>
            <a:pPr lvl="1"/>
            <a:r>
              <a:rPr lang="en-US" sz="2000" dirty="0"/>
              <a:t>2.6 Comparison of Switching Devices</a:t>
            </a:r>
          </a:p>
          <a:p>
            <a:pPr lvl="1"/>
            <a:r>
              <a:rPr lang="en-US" sz="2000" dirty="0"/>
              <a:t>2.7 Future Trends in Power Devices</a:t>
            </a:r>
          </a:p>
          <a:p>
            <a:pPr lvl="1"/>
            <a:r>
              <a:rPr lang="en-US" sz="2000" dirty="0"/>
              <a:t>2.8 </a:t>
            </a:r>
            <a:r>
              <a:rPr lang="en-US" sz="2000" dirty="0" err="1"/>
              <a:t>Snubber</a:t>
            </a:r>
            <a:r>
              <a:rPr lang="en-US" sz="2000" dirty="0"/>
              <a:t> Circuits</a:t>
            </a:r>
          </a:p>
          <a:p>
            <a:r>
              <a:rPr lang="en-US" sz="2000" b="1" i="1" dirty="0"/>
              <a:t>Switching Circuits, Power Computations and Component Concepts (Chapter 3)</a:t>
            </a:r>
            <a:endParaRPr lang="en-US" sz="2000" dirty="0"/>
          </a:p>
          <a:p>
            <a:pPr lvl="1"/>
            <a:r>
              <a:rPr lang="en-US" sz="2000" dirty="0"/>
              <a:t>3.1 Diode Switching Circuits</a:t>
            </a:r>
          </a:p>
          <a:p>
            <a:pPr lvl="1"/>
            <a:r>
              <a:rPr lang="en-US" sz="2000" dirty="0"/>
              <a:t>3.2 Basic Power and Harmonic Concepts for Sinusoidal and Non-sinusoidal 	Waveforms</a:t>
            </a:r>
          </a:p>
        </p:txBody>
      </p:sp>
    </p:spTree>
    <p:extLst>
      <p:ext uri="{BB962C8B-B14F-4D97-AF65-F5344CB8AC3E}">
        <p14:creationId xmlns:p14="http://schemas.microsoft.com/office/powerpoint/2010/main" val="1477171087"/>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Shape 36"/>
          <p:cNvSpPr>
            <a:spLocks noGrp="1"/>
          </p:cNvSpPr>
          <p:nvPr>
            <p:ph type="title"/>
          </p:nvPr>
        </p:nvSpPr>
        <p:spPr>
          <a:xfrm>
            <a:off x="1182255" y="-229493"/>
            <a:ext cx="7772400" cy="1143002"/>
          </a:xfrm>
          <a:prstGeom prst="rect">
            <a:avLst/>
          </a:prstGeom>
        </p:spPr>
        <p:txBody>
          <a:bodyPr lIns="0" tIns="0" rIns="0" bIns="0">
            <a:normAutofit/>
          </a:bodyPr>
          <a:lstStyle>
            <a:lvl1pPr>
              <a:defRPr sz="2800">
                <a:latin typeface="Times New Roman Bold"/>
                <a:ea typeface="Times New Roman Bold"/>
                <a:cs typeface="Times New Roman Bold"/>
                <a:sym typeface="Times New Roman Bold"/>
              </a:defRPr>
            </a:lvl1pPr>
          </a:lstStyle>
          <a:p>
            <a:r>
              <a:rPr lang="en-US" dirty="0">
                <a:effectLst>
                  <a:outerShdw blurRad="12700" dist="25400" dir="2700000" rotWithShape="0">
                    <a:srgbClr val="DDDDDD"/>
                  </a:outerShdw>
                </a:effectLst>
              </a:rPr>
              <a:t>Syllabus Review - </a:t>
            </a:r>
            <a:r>
              <a:rPr lang="en-US" b="1" dirty="0"/>
              <a:t>Covered Topics (cont’d)</a:t>
            </a:r>
            <a:endParaRPr lang="en-US" b="1" i="1" dirty="0">
              <a:effectLst>
                <a:outerShdw blurRad="12700" dist="25400" dir="2700000" rotWithShape="0">
                  <a:srgbClr val="DDDDDD"/>
                </a:outerShdw>
              </a:effectLst>
            </a:endParaRPr>
          </a:p>
        </p:txBody>
      </p:sp>
      <p:sp>
        <p:nvSpPr>
          <p:cNvPr id="5" name="TextBox 4"/>
          <p:cNvSpPr txBox="1"/>
          <p:nvPr/>
        </p:nvSpPr>
        <p:spPr>
          <a:xfrm>
            <a:off x="277091" y="1154545"/>
            <a:ext cx="8543636" cy="4154981"/>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r>
              <a:rPr lang="en-US" dirty="0"/>
              <a:t> </a:t>
            </a:r>
            <a:r>
              <a:rPr lang="en-US" sz="2000" b="1" i="1" dirty="0"/>
              <a:t>Non-isolated DC-DC Converters (Chapter 4)</a:t>
            </a:r>
          </a:p>
          <a:p>
            <a:endParaRPr lang="en-US" sz="2000" dirty="0"/>
          </a:p>
          <a:p>
            <a:r>
              <a:rPr lang="en-US" sz="2000" dirty="0"/>
              <a:t>4.1 Power supply applications</a:t>
            </a:r>
          </a:p>
          <a:p>
            <a:r>
              <a:rPr lang="en-US" sz="2000" dirty="0"/>
              <a:t>4.2 DC-DC Converter Topologies-Continuous Conduction Mode (CCM)</a:t>
            </a:r>
          </a:p>
          <a:p>
            <a:r>
              <a:rPr lang="en-US" sz="2000" dirty="0"/>
              <a:t>4.3 DC-DC Converter Topologies-Discontinuous Conduction Mode (DCM)</a:t>
            </a:r>
          </a:p>
          <a:p>
            <a:r>
              <a:rPr lang="en-US" sz="2000" dirty="0"/>
              <a:t>4.4 Non-ideal Effects</a:t>
            </a:r>
          </a:p>
          <a:p>
            <a:r>
              <a:rPr lang="en-US" sz="2000" dirty="0"/>
              <a:t>4.5 Switch Utilization Factor</a:t>
            </a:r>
          </a:p>
          <a:p>
            <a:endParaRPr lang="en-US" sz="2000" b="1" i="1" dirty="0"/>
          </a:p>
          <a:p>
            <a:r>
              <a:rPr lang="en-US" sz="2000" b="1" i="1" dirty="0"/>
              <a:t>Isolated DC-DC Converters (Chapter 5)</a:t>
            </a:r>
            <a:endParaRPr lang="en-US" sz="2000" dirty="0"/>
          </a:p>
          <a:p>
            <a:r>
              <a:rPr lang="en-US" sz="2000" dirty="0"/>
              <a:t>Buck- and Boost-derived isolated DC-DC converters.</a:t>
            </a:r>
          </a:p>
          <a:p>
            <a:r>
              <a:rPr lang="en-US" sz="2000" dirty="0"/>
              <a:t>Power supply applications</a:t>
            </a:r>
          </a:p>
          <a:p>
            <a:endParaRPr lang="en-US" sz="2000" b="1" i="1" dirty="0"/>
          </a:p>
          <a:p>
            <a:r>
              <a:rPr lang="en-US" sz="2000" b="1" i="1" dirty="0"/>
              <a:t>Converter Dynamics and Control (Additional Material if time permits)</a:t>
            </a:r>
            <a:endParaRPr lang="en-US" sz="2000" dirty="0"/>
          </a:p>
        </p:txBody>
      </p:sp>
    </p:spTree>
    <p:extLst>
      <p:ext uri="{BB962C8B-B14F-4D97-AF65-F5344CB8AC3E}">
        <p14:creationId xmlns:p14="http://schemas.microsoft.com/office/powerpoint/2010/main" val="1190099691"/>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Shape 36"/>
          <p:cNvSpPr>
            <a:spLocks noGrp="1"/>
          </p:cNvSpPr>
          <p:nvPr>
            <p:ph type="title"/>
          </p:nvPr>
        </p:nvSpPr>
        <p:spPr>
          <a:xfrm>
            <a:off x="609600" y="-1"/>
            <a:ext cx="7772400" cy="1143002"/>
          </a:xfrm>
          <a:prstGeom prst="rect">
            <a:avLst/>
          </a:prstGeom>
        </p:spPr>
        <p:txBody>
          <a:bodyPr lIns="0" tIns="0" rIns="0" bIns="0">
            <a:normAutofit/>
          </a:bodyPr>
          <a:lstStyle>
            <a:lvl1pPr>
              <a:defRPr sz="2800">
                <a:latin typeface="Times New Roman Bold"/>
                <a:ea typeface="Times New Roman Bold"/>
                <a:cs typeface="Times New Roman Bold"/>
                <a:sym typeface="Times New Roman Bold"/>
              </a:defRPr>
            </a:lvl1pPr>
          </a:lstStyle>
          <a:p>
            <a:pPr lvl="0"/>
            <a:r>
              <a:rPr lang="en-US" dirty="0">
                <a:effectLst>
                  <a:outerShdw blurRad="12700" dist="25400" dir="2700000" rotWithShape="0">
                    <a:srgbClr val="DDDDDD"/>
                  </a:outerShdw>
                </a:effectLst>
              </a:rPr>
              <a:t>Syllabus Review </a:t>
            </a:r>
            <a:r>
              <a:rPr lang="mr-IN" dirty="0">
                <a:effectLst>
                  <a:outerShdw blurRad="12700" dist="25400" dir="2700000" rotWithShape="0">
                    <a:srgbClr val="DDDDDD"/>
                  </a:outerShdw>
                </a:effectLst>
              </a:rPr>
              <a:t>–</a:t>
            </a:r>
            <a:r>
              <a:rPr lang="en-US" dirty="0">
                <a:effectLst>
                  <a:outerShdw blurRad="12700" dist="25400" dir="2700000" rotWithShape="0">
                    <a:srgbClr val="DDDDDD"/>
                  </a:outerShdw>
                </a:effectLst>
              </a:rPr>
              <a:t> Assignments/Grading</a:t>
            </a:r>
            <a:endParaRPr lang="en-US" b="1" i="1" dirty="0">
              <a:effectLst>
                <a:outerShdw blurRad="12700" dist="25400" dir="2700000" rotWithShape="0">
                  <a:srgbClr val="DDDDDD"/>
                </a:outerShdw>
              </a:effectLst>
            </a:endParaRPr>
          </a:p>
        </p:txBody>
      </p:sp>
      <p:sp>
        <p:nvSpPr>
          <p:cNvPr id="4" name="Rectangle 3"/>
          <p:cNvSpPr/>
          <p:nvPr/>
        </p:nvSpPr>
        <p:spPr>
          <a:xfrm>
            <a:off x="80818" y="1166139"/>
            <a:ext cx="9063182" cy="2431435"/>
          </a:xfrm>
          <a:prstGeom prst="rect">
            <a:avLst/>
          </a:prstGeom>
        </p:spPr>
        <p:txBody>
          <a:bodyPr wrap="square">
            <a:spAutoFit/>
          </a:bodyPr>
          <a:lstStyle/>
          <a:p>
            <a:r>
              <a:rPr lang="en-US" b="1" dirty="0"/>
              <a:t>Homework:</a:t>
            </a:r>
            <a:r>
              <a:rPr lang="en-US" dirty="0"/>
              <a:t> </a:t>
            </a:r>
            <a:r>
              <a:rPr lang="en-US" sz="2000" dirty="0"/>
              <a:t>Homework assignments will be based on the textbook by the instructor </a:t>
            </a:r>
            <a:r>
              <a:rPr lang="en-US" dirty="0"/>
              <a:t> </a:t>
            </a:r>
          </a:p>
          <a:p>
            <a:r>
              <a:rPr lang="en-US" b="1" dirty="0"/>
              <a:t>Project:</a:t>
            </a:r>
            <a:r>
              <a:rPr lang="en-US" dirty="0"/>
              <a:t> </a:t>
            </a:r>
            <a:r>
              <a:rPr lang="en-US" sz="2000" dirty="0"/>
              <a:t>Each student will be required to choose a topic and submit 10 to 15 pages report at the end of the semester. You may select any topic in power electronics, provided it has appreciative level of theoretical complexity and must have simulation results to prove theory. Any simulation software is acceptable. However, list of suggested topics will be given to you later on in the course. </a:t>
            </a:r>
          </a:p>
        </p:txBody>
      </p:sp>
      <p:sp>
        <p:nvSpPr>
          <p:cNvPr id="6" name="Rectangle 3">
            <a:extLst>
              <a:ext uri="{FF2B5EF4-FFF2-40B4-BE49-F238E27FC236}">
                <a16:creationId xmlns:a16="http://schemas.microsoft.com/office/drawing/2014/main" id="{6F882A10-888A-6D47-8245-1D35DB206317}"/>
              </a:ext>
            </a:extLst>
          </p:cNvPr>
          <p:cNvSpPr>
            <a:spLocks noChangeArrowheads="1"/>
          </p:cNvSpPr>
          <p:nvPr/>
        </p:nvSpPr>
        <p:spPr bwMode="auto">
          <a:xfrm>
            <a:off x="80818" y="4183117"/>
            <a:ext cx="7907044" cy="12559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7" name="Rectangle 6">
            <a:extLst>
              <a:ext uri="{FF2B5EF4-FFF2-40B4-BE49-F238E27FC236}">
                <a16:creationId xmlns:a16="http://schemas.microsoft.com/office/drawing/2014/main" id="{81683A90-68E8-914A-AB63-16037243E106}"/>
              </a:ext>
            </a:extLst>
          </p:cNvPr>
          <p:cNvSpPr>
            <a:spLocks noChangeArrowheads="1"/>
          </p:cNvSpPr>
          <p:nvPr/>
        </p:nvSpPr>
        <p:spPr bwMode="auto">
          <a:xfrm>
            <a:off x="241738" y="3772540"/>
            <a:ext cx="7907044" cy="30854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l" rtl="0" eaLnBrk="0" fontAlgn="base" hangingPunct="0">
              <a:spcBef>
                <a:spcPct val="0"/>
              </a:spcBef>
              <a:spcAft>
                <a:spcPct val="0"/>
              </a:spcAft>
              <a:tabLst>
                <a:tab pos="-457200" algn="l"/>
              </a:tabLst>
              <a:defRPr>
                <a:solidFill>
                  <a:schemeClr val="tx1"/>
                </a:solidFill>
                <a:latin typeface="Arial" panose="020B0604020202020204" pitchFamily="34" charset="0"/>
              </a:defRPr>
            </a:lvl1pPr>
            <a:lvl2pPr marL="457200" algn="l" rtl="0" eaLnBrk="0" fontAlgn="base" hangingPunct="0">
              <a:spcBef>
                <a:spcPct val="0"/>
              </a:spcBef>
              <a:spcAft>
                <a:spcPct val="0"/>
              </a:spcAft>
              <a:tabLst>
                <a:tab pos="-457200" algn="l"/>
              </a:tabLst>
              <a:defRPr>
                <a:solidFill>
                  <a:schemeClr val="tx1"/>
                </a:solidFill>
                <a:latin typeface="Arial" panose="020B0604020202020204" pitchFamily="34" charset="0"/>
              </a:defRPr>
            </a:lvl2pPr>
            <a:lvl3pPr marL="914400" algn="l" rtl="0" eaLnBrk="0" fontAlgn="base" hangingPunct="0">
              <a:spcBef>
                <a:spcPct val="0"/>
              </a:spcBef>
              <a:spcAft>
                <a:spcPct val="0"/>
              </a:spcAft>
              <a:tabLst>
                <a:tab pos="-457200" algn="l"/>
              </a:tabLst>
              <a:defRPr>
                <a:solidFill>
                  <a:schemeClr val="tx1"/>
                </a:solidFill>
                <a:latin typeface="Arial" panose="020B0604020202020204" pitchFamily="34" charset="0"/>
              </a:defRPr>
            </a:lvl3pPr>
            <a:lvl4pPr marL="1371600" algn="l" rtl="0" eaLnBrk="0" fontAlgn="base" hangingPunct="0">
              <a:spcBef>
                <a:spcPct val="0"/>
              </a:spcBef>
              <a:spcAft>
                <a:spcPct val="0"/>
              </a:spcAft>
              <a:tabLst>
                <a:tab pos="-457200" algn="l"/>
              </a:tabLst>
              <a:defRPr>
                <a:solidFill>
                  <a:schemeClr val="tx1"/>
                </a:solidFill>
                <a:latin typeface="Arial" panose="020B0604020202020204" pitchFamily="34" charset="0"/>
              </a:defRPr>
            </a:lvl4pPr>
            <a:lvl5pPr marL="1828800" algn="l" rtl="0" eaLnBrk="0" fontAlgn="base" hangingPunct="0">
              <a:spcBef>
                <a:spcPct val="0"/>
              </a:spcBef>
              <a:spcAft>
                <a:spcPct val="0"/>
              </a:spcAft>
              <a:tabLst>
                <a:tab pos="-457200" algn="l"/>
              </a:tabLst>
              <a:defRPr>
                <a:solidFill>
                  <a:schemeClr val="tx1"/>
                </a:solidFill>
                <a:latin typeface="Arial" panose="020B0604020202020204" pitchFamily="34" charset="0"/>
              </a:defRPr>
            </a:lvl5pPr>
            <a:lvl6pPr marL="2286000" algn="l" rtl="0" eaLnBrk="0" fontAlgn="base" hangingPunct="0">
              <a:spcBef>
                <a:spcPct val="0"/>
              </a:spcBef>
              <a:spcAft>
                <a:spcPct val="0"/>
              </a:spcAft>
              <a:tabLst>
                <a:tab pos="-457200" algn="l"/>
              </a:tabLst>
              <a:defRPr>
                <a:solidFill>
                  <a:schemeClr val="tx1"/>
                </a:solidFill>
                <a:latin typeface="Arial" panose="020B0604020202020204" pitchFamily="34" charset="0"/>
              </a:defRPr>
            </a:lvl6pPr>
            <a:lvl7pPr marL="2743200" algn="l" rtl="0" eaLnBrk="0" fontAlgn="base" hangingPunct="0">
              <a:spcBef>
                <a:spcPct val="0"/>
              </a:spcBef>
              <a:spcAft>
                <a:spcPct val="0"/>
              </a:spcAft>
              <a:tabLst>
                <a:tab pos="-457200" algn="l"/>
              </a:tabLst>
              <a:defRPr>
                <a:solidFill>
                  <a:schemeClr val="tx1"/>
                </a:solidFill>
                <a:latin typeface="Arial" panose="020B0604020202020204" pitchFamily="34" charset="0"/>
              </a:defRPr>
            </a:lvl7pPr>
            <a:lvl8pPr marL="3200400" algn="l" rtl="0" eaLnBrk="0" fontAlgn="base" hangingPunct="0">
              <a:spcBef>
                <a:spcPct val="0"/>
              </a:spcBef>
              <a:spcAft>
                <a:spcPct val="0"/>
              </a:spcAft>
              <a:tabLst>
                <a:tab pos="-457200" algn="l"/>
              </a:tabLst>
              <a:defRPr>
                <a:solidFill>
                  <a:schemeClr val="tx1"/>
                </a:solidFill>
                <a:latin typeface="Arial" panose="020B0604020202020204" pitchFamily="34" charset="0"/>
              </a:defRPr>
            </a:lvl8pPr>
            <a:lvl9pPr marL="3657600" algn="l" rtl="0" eaLnBrk="0" fontAlgn="base" hangingPunct="0">
              <a:spcBef>
                <a:spcPct val="0"/>
              </a:spcBef>
              <a:spcAft>
                <a:spcPct val="0"/>
              </a:spcAft>
              <a:tabLst>
                <a:tab pos="-457200" algn="l"/>
              </a:tabLst>
              <a:defRPr>
                <a:solidFill>
                  <a:schemeClr val="tx1"/>
                </a:solidFill>
                <a:latin typeface="Arial" panose="020B0604020202020204" pitchFamily="34" charset="0"/>
              </a:defRPr>
            </a:lvl9pPr>
          </a:lstStyle>
          <a:p>
            <a:pPr marL="0" marR="0" lvl="0" indent="0" algn="justLow" defTabSz="914400" rtl="0" eaLnBrk="0" fontAlgn="base" latinLnBrk="0" hangingPunct="0">
              <a:lnSpc>
                <a:spcPct val="100000"/>
              </a:lnSpc>
              <a:spcBef>
                <a:spcPct val="0"/>
              </a:spcBef>
              <a:spcAft>
                <a:spcPct val="0"/>
              </a:spcAft>
              <a:buClrTx/>
              <a:buSzTx/>
              <a:buFontTx/>
              <a:buNone/>
              <a:tabLst>
                <a:tab pos="-457200" algn="l"/>
              </a:tabLst>
            </a:pPr>
            <a:endParaRPr kumimoji="0" lang="en-US" altLang="en-US" sz="12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tab pos="-457200" algn="l"/>
              </a:tabLst>
            </a:pPr>
            <a:r>
              <a:rPr kumimoji="0" lang="en-US" altLang="en-US"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Grading:</a:t>
            </a:r>
            <a:r>
              <a:rPr kumimoji="0" lang="en-US" altLang="en-US"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		</a:t>
            </a:r>
          </a:p>
          <a:p>
            <a:pPr marL="0" marR="0" lvl="0" indent="0" algn="justLow" defTabSz="914400" rtl="0" eaLnBrk="0" fontAlgn="base" latinLnBrk="0" hangingPunct="0">
              <a:lnSpc>
                <a:spcPct val="100000"/>
              </a:lnSpc>
              <a:spcBef>
                <a:spcPct val="0"/>
              </a:spcBef>
              <a:spcAft>
                <a:spcPct val="0"/>
              </a:spcAft>
              <a:buClrTx/>
              <a:buSzTx/>
              <a:buFontTx/>
              <a:buNone/>
              <a:tabLst>
                <a:tab pos="-457200" algn="l"/>
              </a:tabLst>
            </a:pPr>
            <a:r>
              <a:rPr kumimoji="0" lang="en-US" altLang="en-US"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Midterm Exams</a:t>
            </a:r>
            <a:r>
              <a:rPr lang="en-US" altLang="en-US" dirty="0">
                <a:solidFill>
                  <a:srgbClr val="000000"/>
                </a:solidFill>
                <a:ea typeface="Times New Roman" panose="02020603050405020304" pitchFamily="18" charset="0"/>
              </a:rPr>
              <a:t>	</a:t>
            </a:r>
            <a:r>
              <a:rPr kumimoji="0" lang="en-US" altLang="en-US"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40%	(Oct 5, Nov. 23 )</a:t>
            </a:r>
            <a:endParaRPr kumimoji="0" lang="en-US" altLang="en-US" sz="1050" b="0" i="0" u="none" strike="noStrike" cap="none" normalizeH="0" baseline="0" dirty="0">
              <a:ln>
                <a:noFill/>
              </a:ln>
              <a:solidFill>
                <a:schemeClr val="tx1"/>
              </a:solidFill>
              <a:effectLst/>
              <a:latin typeface="Arial" panose="020B0604020202020204"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tab pos="-457200" algn="l"/>
              </a:tabLst>
            </a:pPr>
            <a:r>
              <a:rPr kumimoji="0" lang="en-US" altLang="en-US"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	Final Exam 	 	35%	( Dec 9)</a:t>
            </a:r>
            <a:endParaRPr kumimoji="0" lang="en-US" altLang="en-US" sz="1050" b="0" i="0" u="none" strike="noStrike" cap="none" normalizeH="0" baseline="0" dirty="0">
              <a:ln>
                <a:noFill/>
              </a:ln>
              <a:solidFill>
                <a:schemeClr val="tx1"/>
              </a:solidFill>
              <a:effectLst/>
              <a:latin typeface="Arial" panose="020B0604020202020204"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tab pos="-457200" algn="l"/>
              </a:tabLst>
            </a:pPr>
            <a:r>
              <a:rPr kumimoji="0" lang="en-US" altLang="en-US"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	Class Project		25%	(Dec 9)</a:t>
            </a:r>
            <a:endParaRPr kumimoji="0" lang="en-US" altLang="en-US" sz="1050" b="0" i="0" u="none" strike="noStrike" cap="none" normalizeH="0" baseline="0" dirty="0">
              <a:ln>
                <a:noFill/>
              </a:ln>
              <a:solidFill>
                <a:schemeClr val="tx1"/>
              </a:solidFill>
              <a:effectLst/>
              <a:latin typeface="Arial" panose="020B0604020202020204"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tab pos="-457200" algn="l"/>
              </a:tabLst>
            </a:pPr>
            <a:r>
              <a:rPr kumimoji="0" lang="en-US" altLang="en-US"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			         -------	</a:t>
            </a:r>
            <a:endParaRPr kumimoji="0" lang="en-US" altLang="en-US" sz="1050" b="0" i="0" u="none" strike="noStrike" cap="none" normalizeH="0" baseline="0" dirty="0">
              <a:ln>
                <a:noFill/>
              </a:ln>
              <a:solidFill>
                <a:schemeClr val="tx1"/>
              </a:solidFill>
              <a:effectLst/>
              <a:latin typeface="Arial" panose="020B0604020202020204"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tab pos="-457200" algn="l"/>
              </a:tabLst>
            </a:pPr>
            <a:r>
              <a:rPr kumimoji="0" lang="en-US" altLang="en-US"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	</a:t>
            </a:r>
            <a:r>
              <a:rPr lang="en-US" altLang="en-US" dirty="0">
                <a:solidFill>
                  <a:srgbClr val="000000"/>
                </a:solidFill>
                <a:ea typeface="Times New Roman" panose="02020603050405020304" pitchFamily="18" charset="0"/>
              </a:rPr>
              <a:t>		         </a:t>
            </a:r>
            <a:r>
              <a:rPr kumimoji="0" lang="en-US" altLang="en-US"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100%</a:t>
            </a:r>
          </a:p>
          <a:p>
            <a:pPr marL="0" marR="0" lvl="0" indent="0" algn="justLow" defTabSz="914400" rtl="0" eaLnBrk="0" fontAlgn="base" latinLnBrk="0" hangingPunct="0">
              <a:lnSpc>
                <a:spcPct val="100000"/>
              </a:lnSpc>
              <a:spcBef>
                <a:spcPct val="0"/>
              </a:spcBef>
              <a:spcAft>
                <a:spcPct val="0"/>
              </a:spcAft>
              <a:buClrTx/>
              <a:buSzTx/>
              <a:buFontTx/>
              <a:buNone/>
              <a:tabLst>
                <a:tab pos="-457200" algn="l"/>
              </a:tabLst>
            </a:pPr>
            <a:endParaRPr kumimoji="0" lang="en-US" altLang="en-US" sz="1050" b="0" i="0" u="none" strike="noStrike" cap="none" normalizeH="0" baseline="0" dirty="0">
              <a:ln>
                <a:noFill/>
              </a:ln>
              <a:solidFill>
                <a:schemeClr val="tx1"/>
              </a:solidFill>
              <a:effectLst/>
              <a:latin typeface="Arial" panose="020B0604020202020204"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tab pos="-457200" algn="l"/>
              </a:tabLst>
            </a:pPr>
            <a:r>
              <a:rPr kumimoji="0" lang="en-US" altLang="en-US" sz="2800" b="0" i="0" u="none" strike="noStrike" cap="none" normalizeH="0" baseline="0" dirty="0">
                <a:ln>
                  <a:noFill/>
                </a:ln>
                <a:solidFill>
                  <a:schemeClr val="tx1"/>
                </a:solidFill>
                <a:effectLst/>
                <a:highlight>
                  <a:srgbClr val="FFFF00"/>
                </a:highlight>
                <a:latin typeface="Calibri" panose="020F0502020204030204" pitchFamily="34" charset="0"/>
                <a:ea typeface="Times New Roman" panose="02020603050405020304" pitchFamily="18" charset="0"/>
              </a:rPr>
              <a:t>(All exams are online via live Zoom Session)</a:t>
            </a:r>
            <a:endParaRPr kumimoji="0" lang="en-US" altLang="en-US" sz="3600" b="0" i="0" u="none" strike="noStrike" cap="none" normalizeH="0" baseline="0" dirty="0">
              <a:ln>
                <a:noFill/>
              </a:ln>
              <a:solidFill>
                <a:schemeClr val="tx1"/>
              </a:solidFill>
              <a:effectLst/>
              <a:highlight>
                <a:srgbClr val="FFFF00"/>
              </a:highlight>
              <a:latin typeface="Arial" panose="020B0604020202020204" pitchFamily="34" charset="0"/>
            </a:endParaRPr>
          </a:p>
        </p:txBody>
      </p:sp>
    </p:spTree>
    <p:extLst>
      <p:ext uri="{BB962C8B-B14F-4D97-AF65-F5344CB8AC3E}">
        <p14:creationId xmlns:p14="http://schemas.microsoft.com/office/powerpoint/2010/main" val="945117276"/>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Shape 36"/>
          <p:cNvSpPr>
            <a:spLocks noGrp="1"/>
          </p:cNvSpPr>
          <p:nvPr>
            <p:ph type="title"/>
          </p:nvPr>
        </p:nvSpPr>
        <p:spPr>
          <a:xfrm>
            <a:off x="609600" y="-1"/>
            <a:ext cx="7772400" cy="1143002"/>
          </a:xfrm>
          <a:prstGeom prst="rect">
            <a:avLst/>
          </a:prstGeom>
        </p:spPr>
        <p:txBody>
          <a:bodyPr lIns="0" tIns="0" rIns="0" bIns="0">
            <a:normAutofit/>
          </a:bodyPr>
          <a:lstStyle>
            <a:lvl1pPr>
              <a:defRPr sz="2800">
                <a:latin typeface="Times New Roman Bold"/>
                <a:ea typeface="Times New Roman Bold"/>
                <a:cs typeface="Times New Roman Bold"/>
                <a:sym typeface="Times New Roman Bold"/>
              </a:defRPr>
            </a:lvl1pPr>
          </a:lstStyle>
          <a:p>
            <a:pPr lvl="0"/>
            <a:r>
              <a:rPr lang="en-US" dirty="0">
                <a:effectLst>
                  <a:outerShdw blurRad="12700" dist="25400" dir="2700000" rotWithShape="0">
                    <a:srgbClr val="DDDDDD"/>
                  </a:outerShdw>
                </a:effectLst>
              </a:rPr>
              <a:t>Syllabus Review</a:t>
            </a:r>
            <a:endParaRPr lang="en-US" b="1" i="1" dirty="0">
              <a:effectLst>
                <a:outerShdw blurRad="12700" dist="25400" dir="2700000" rotWithShape="0">
                  <a:srgbClr val="DDDDDD"/>
                </a:outerShdw>
              </a:effectLst>
            </a:endParaRPr>
          </a:p>
        </p:txBody>
      </p:sp>
      <p:sp>
        <p:nvSpPr>
          <p:cNvPr id="2" name="Rectangle 1"/>
          <p:cNvSpPr/>
          <p:nvPr/>
        </p:nvSpPr>
        <p:spPr>
          <a:xfrm>
            <a:off x="454572" y="1143001"/>
            <a:ext cx="8082455" cy="5355312"/>
          </a:xfrm>
          <a:prstGeom prst="rect">
            <a:avLst/>
          </a:prstGeom>
        </p:spPr>
        <p:txBody>
          <a:bodyPr wrap="square">
            <a:spAutoFit/>
          </a:bodyPr>
          <a:lstStyle/>
          <a:p>
            <a:r>
              <a:rPr lang="en-US" b="1" dirty="0"/>
              <a:t>Timing of Course activity:</a:t>
            </a:r>
            <a:endParaRPr lang="en-US" dirty="0"/>
          </a:p>
          <a:p>
            <a:r>
              <a:rPr lang="en-US" b="1" dirty="0"/>
              <a:t> </a:t>
            </a:r>
            <a:endParaRPr lang="en-US" dirty="0"/>
          </a:p>
          <a:p>
            <a:r>
              <a:rPr lang="en-US" b="1" dirty="0"/>
              <a:t>		- </a:t>
            </a:r>
            <a:r>
              <a:rPr lang="en-US" sz="1800" dirty="0"/>
              <a:t>Dates for exams and projects are roughly estimated above.</a:t>
            </a:r>
          </a:p>
          <a:p>
            <a:r>
              <a:rPr lang="en-US" sz="1800" dirty="0"/>
              <a:t>		- All lectures and handouts will be posted @UCF’s </a:t>
            </a:r>
            <a:r>
              <a:rPr lang="en-US" sz="1800" dirty="0" err="1"/>
              <a:t>Webcourses</a:t>
            </a:r>
            <a:r>
              <a:rPr lang="en-US" sz="1800" dirty="0"/>
              <a:t>. </a:t>
            </a:r>
          </a:p>
          <a:p>
            <a:r>
              <a:rPr lang="en-US" sz="1800" dirty="0"/>
              <a:t>		- Homework and project submissions are all done via UCF’s 		   </a:t>
            </a:r>
            <a:r>
              <a:rPr lang="en-US" sz="1800" dirty="0" err="1"/>
              <a:t>Webcourses</a:t>
            </a:r>
            <a:r>
              <a:rPr lang="en-US" sz="1800" dirty="0"/>
              <a:t>.</a:t>
            </a:r>
          </a:p>
          <a:p>
            <a:r>
              <a:rPr lang="en-US" b="1" dirty="0"/>
              <a:t> </a:t>
            </a:r>
            <a:endParaRPr lang="en-US" dirty="0"/>
          </a:p>
          <a:p>
            <a:r>
              <a:rPr lang="en-US" b="1" dirty="0"/>
              <a:t>Student Academic Activities:</a:t>
            </a:r>
            <a:r>
              <a:rPr lang="en-US" dirty="0"/>
              <a:t> </a:t>
            </a:r>
            <a:r>
              <a:rPr lang="en-US" sz="1800" dirty="0"/>
              <a:t>All faculty members are required to document students' academic activity at the beginning of each course. In order to document that you began this course, you must attend the first week and sign the attendance sheet. For students who are off campus, please review Chapter 1 and attend the first two lecture and send Dr. Batarseh email stating that you have done this assignment. </a:t>
            </a:r>
            <a:r>
              <a:rPr lang="en-US" sz="1800" u="sng" dirty="0">
                <a:highlight>
                  <a:srgbClr val="FFFF00"/>
                </a:highlight>
              </a:rPr>
              <a:t>This academic assignment (signing attendance sheet) must be done no by the end of the first week.</a:t>
            </a:r>
            <a:r>
              <a:rPr lang="en-US" sz="1800" u="sng" dirty="0"/>
              <a:t> </a:t>
            </a:r>
            <a:r>
              <a:rPr lang="en-US" sz="1800" dirty="0"/>
              <a:t>Failure to do so will result in a delay in the disbursement of your financial aid.</a:t>
            </a:r>
          </a:p>
          <a:p>
            <a:r>
              <a:rPr lang="en-US" dirty="0"/>
              <a:t> </a:t>
            </a:r>
          </a:p>
          <a:p>
            <a:r>
              <a:rPr lang="en-US" sz="1800" dirty="0"/>
              <a:t>For more info, please visit:   </a:t>
            </a:r>
            <a:r>
              <a:rPr lang="en-US" sz="1800" dirty="0">
                <a:hlinkClick r:id="rId2"/>
              </a:rPr>
              <a:t>http://teach.ucf.edu/support/</a:t>
            </a:r>
            <a:endParaRPr lang="en-US" sz="1800" dirty="0"/>
          </a:p>
        </p:txBody>
      </p:sp>
    </p:spTree>
    <p:extLst>
      <p:ext uri="{BB962C8B-B14F-4D97-AF65-F5344CB8AC3E}">
        <p14:creationId xmlns:p14="http://schemas.microsoft.com/office/powerpoint/2010/main" val="1205318702"/>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Shape 36"/>
          <p:cNvSpPr>
            <a:spLocks noGrp="1"/>
          </p:cNvSpPr>
          <p:nvPr>
            <p:ph type="title"/>
          </p:nvPr>
        </p:nvSpPr>
        <p:spPr>
          <a:xfrm>
            <a:off x="609600" y="-241739"/>
            <a:ext cx="7772400" cy="1143002"/>
          </a:xfrm>
          <a:prstGeom prst="rect">
            <a:avLst/>
          </a:prstGeom>
        </p:spPr>
        <p:txBody>
          <a:bodyPr lIns="0" tIns="0" rIns="0" bIns="0">
            <a:normAutofit/>
          </a:bodyPr>
          <a:lstStyle>
            <a:lvl1pPr>
              <a:defRPr sz="2800">
                <a:latin typeface="Times New Roman Bold"/>
                <a:ea typeface="Times New Roman Bold"/>
                <a:cs typeface="Times New Roman Bold"/>
                <a:sym typeface="Times New Roman Bold"/>
              </a:defRPr>
            </a:lvl1pPr>
          </a:lstStyle>
          <a:p>
            <a:pPr lvl="0"/>
            <a:r>
              <a:rPr lang="en-US" dirty="0">
                <a:effectLst>
                  <a:outerShdw blurRad="12700" dist="25400" dir="2700000" rotWithShape="0">
                    <a:srgbClr val="DDDDDD"/>
                  </a:outerShdw>
                </a:effectLst>
              </a:rPr>
              <a:t>Syllabus Review</a:t>
            </a:r>
            <a:endParaRPr lang="en-US" b="1" i="1" dirty="0">
              <a:effectLst>
                <a:outerShdw blurRad="12700" dist="25400" dir="2700000" rotWithShape="0">
                  <a:srgbClr val="DDDDDD"/>
                </a:outerShdw>
              </a:effectLst>
            </a:endParaRPr>
          </a:p>
        </p:txBody>
      </p:sp>
      <p:sp>
        <p:nvSpPr>
          <p:cNvPr id="2" name="Rectangle 1"/>
          <p:cNvSpPr/>
          <p:nvPr/>
        </p:nvSpPr>
        <p:spPr>
          <a:xfrm>
            <a:off x="214148" y="680546"/>
            <a:ext cx="8563304" cy="6278642"/>
          </a:xfrm>
          <a:prstGeom prst="rect">
            <a:avLst/>
          </a:prstGeom>
        </p:spPr>
        <p:txBody>
          <a:bodyPr wrap="square">
            <a:spAutoFit/>
          </a:bodyPr>
          <a:lstStyle/>
          <a:p>
            <a:pPr algn="ctr"/>
            <a:r>
              <a:rPr lang="en-US" b="1" dirty="0"/>
              <a:t>Lectures:</a:t>
            </a:r>
            <a:endParaRPr lang="en-US" dirty="0"/>
          </a:p>
          <a:p>
            <a:pPr marL="342900" lvl="0" indent="-342900">
              <a:buFont typeface="Wingdings" pitchFamily="2" charset="2"/>
              <a:buChar char="Ø"/>
            </a:pPr>
            <a:r>
              <a:rPr lang="en-US" dirty="0"/>
              <a:t>All students are expected to attend all classes online. Students are also expected to be on time and remain until class is dismissed by the instructor. In the exceptional case that a student must arrive late or depart early, students are expected to take every precaution to not disturb their classmates. </a:t>
            </a:r>
          </a:p>
          <a:p>
            <a:pPr lvl="0"/>
            <a:endParaRPr lang="en-US" dirty="0"/>
          </a:p>
          <a:p>
            <a:pPr marL="342900" lvl="0" indent="-342900">
              <a:buFont typeface="Wingdings" pitchFamily="2" charset="2"/>
              <a:buChar char="Ø"/>
            </a:pPr>
            <a:r>
              <a:rPr lang="en-US" dirty="0"/>
              <a:t>Per university policy and classroom etiquette, all mobile phones, iPods, etc. must be silenced during  all lectures. Students who do not abide by this rule will be asked to leave the classroom immediately so as to not disrupt the learning environment. </a:t>
            </a:r>
          </a:p>
          <a:p>
            <a:pPr marL="342900" lvl="0" indent="-342900">
              <a:buFont typeface="Wingdings" pitchFamily="2" charset="2"/>
              <a:buChar char="Ø"/>
            </a:pPr>
            <a:r>
              <a:rPr lang="en-US" dirty="0"/>
              <a:t>Academic Conduct: All students must abide by </a:t>
            </a:r>
            <a:r>
              <a:rPr lang="en-US" b="1" dirty="0"/>
              <a:t>The Golden Rule</a:t>
            </a:r>
            <a:r>
              <a:rPr lang="en-US" dirty="0"/>
              <a:t> - </a:t>
            </a:r>
            <a:r>
              <a:rPr lang="en-US" i="1" u="sng" dirty="0">
                <a:hlinkClick r:id="rId2"/>
              </a:rPr>
              <a:t>http://www.goldenrule.sdes.ucf.edu</a:t>
            </a:r>
            <a:r>
              <a:rPr lang="en-US" u="sng" dirty="0">
                <a:hlinkClick r:id="rId2"/>
              </a:rPr>
              <a:t>/</a:t>
            </a:r>
            <a:endParaRPr lang="en-US" dirty="0"/>
          </a:p>
          <a:p>
            <a:pPr lvl="0"/>
            <a:endParaRPr lang="en-US" b="1" dirty="0"/>
          </a:p>
          <a:p>
            <a:pPr lvl="0"/>
            <a:r>
              <a:rPr lang="en-US" b="1" i="1" u="sng" dirty="0"/>
              <a:t>Cheating will not be tolerated. I will support the highest possible penalty according to the University Policies. </a:t>
            </a:r>
            <a:endParaRPr lang="en-US" i="1" u="sng" dirty="0"/>
          </a:p>
          <a:p>
            <a:pPr algn="l" rtl="0"/>
            <a:endParaRPr lang="en-US" sz="1800" dirty="0"/>
          </a:p>
        </p:txBody>
      </p:sp>
    </p:spTree>
    <p:extLst>
      <p:ext uri="{BB962C8B-B14F-4D97-AF65-F5344CB8AC3E}">
        <p14:creationId xmlns:p14="http://schemas.microsoft.com/office/powerpoint/2010/main" val="491705403"/>
      </p:ext>
    </p:extLst>
  </p:cSld>
  <p:clrMapOvr>
    <a:masterClrMapping/>
  </p:clrMapOvr>
  <p:transition spd="med"/>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0C9"/>
      </a:accent5>
      <a:accent6>
        <a:srgbClr val="2E2EB9"/>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CC99"/>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0C9"/>
      </a:accent5>
      <a:accent6>
        <a:srgbClr val="2E2EB9"/>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CC99"/>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7639</TotalTime>
  <Words>1588</Words>
  <Application>Microsoft Macintosh PowerPoint</Application>
  <PresentationFormat>On-screen Show (4:3)</PresentationFormat>
  <Paragraphs>118</Paragraphs>
  <Slides>15</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Avenir Roman</vt:lpstr>
      <vt:lpstr>Calibri</vt:lpstr>
      <vt:lpstr>Times New Roman</vt:lpstr>
      <vt:lpstr>Times New Roman Bold</vt:lpstr>
      <vt:lpstr>Wingdings</vt:lpstr>
      <vt:lpstr>Default</vt:lpstr>
      <vt:lpstr>EEL 5245 POWER ELECTRONICS I    Issa Batarseh  Lecture #1  Course Overview  </vt:lpstr>
      <vt:lpstr>Agenda</vt:lpstr>
      <vt:lpstr>POWER ELECTRONICS I EEL 5245 - FALL 2018</vt:lpstr>
      <vt:lpstr>Syllabus Review</vt:lpstr>
      <vt:lpstr>Syllabus Review - Covered Topics</vt:lpstr>
      <vt:lpstr>Syllabus Review - Covered Topics (cont’d)</vt:lpstr>
      <vt:lpstr>Syllabus Review – Assignments/Grading</vt:lpstr>
      <vt:lpstr>Syllabus Review</vt:lpstr>
      <vt:lpstr>Syllabus Review</vt:lpstr>
      <vt:lpstr>Required Statement Regarding COVID-19</vt:lpstr>
      <vt:lpstr>Required Statement Regarding COVID-19</vt:lpstr>
      <vt:lpstr>Required Statement Regarding COVID-19</vt:lpstr>
      <vt:lpstr>Syllabus Review</vt:lpstr>
      <vt:lpstr>Syllabus Review - Student learning outcomes </vt:lpstr>
      <vt:lpstr> Student Academic Activities:  1) Read Chapter 1 of the Textbook 2) Email Dr. Batarseh by this Sunday – issa.batarseh@ucf.edu   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EEL 646 POWER ELECTRONICS II    Issa Batarseh  August 22, 2016  </dc:title>
  <cp:lastModifiedBy>Issa Batarseh</cp:lastModifiedBy>
  <cp:revision>16</cp:revision>
  <dcterms:modified xsi:type="dcterms:W3CDTF">2020-08-24T13:51:08Z</dcterms:modified>
</cp:coreProperties>
</file>